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75" r:id="rId3"/>
    <p:sldId id="288" r:id="rId4"/>
    <p:sldId id="276" r:id="rId5"/>
    <p:sldId id="277" r:id="rId6"/>
    <p:sldId id="278" r:id="rId7"/>
    <p:sldId id="280" r:id="rId8"/>
    <p:sldId id="289" r:id="rId9"/>
    <p:sldId id="290" r:id="rId10"/>
    <p:sldId id="291" r:id="rId11"/>
    <p:sldId id="292" r:id="rId12"/>
    <p:sldId id="293" r:id="rId13"/>
    <p:sldId id="294" r:id="rId14"/>
    <p:sldId id="287" r:id="rId15"/>
    <p:sldId id="281" r:id="rId16"/>
    <p:sldId id="286" r:id="rId17"/>
    <p:sldId id="283" r:id="rId18"/>
    <p:sldId id="296" r:id="rId19"/>
    <p:sldId id="295" r:id="rId20"/>
    <p:sldId id="297" r:id="rId21"/>
    <p:sldId id="298" r:id="rId22"/>
    <p:sldId id="302" r:id="rId23"/>
    <p:sldId id="303" r:id="rId24"/>
    <p:sldId id="304" r:id="rId25"/>
    <p:sldId id="299" r:id="rId26"/>
    <p:sldId id="300" r:id="rId27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A6F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64" autoAdjust="0"/>
    <p:restoredTop sz="90929"/>
  </p:normalViewPr>
  <p:slideViewPr>
    <p:cSldViewPr>
      <p:cViewPr varScale="1">
        <p:scale>
          <a:sx n="67" d="100"/>
          <a:sy n="67" d="100"/>
        </p:scale>
        <p:origin x="-192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sumfil\produktivitetskommissionen$\Delrapport%201%20-%20makro\Regneark\Europa%20produktivitet%20v&#230;gtet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sumfil\produktivitetskommissionen$\Data\Groningen\10%20sector%20merged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829039734962052"/>
          <c:y val="4.8115211840066875E-2"/>
          <c:w val="0.78664958349400793"/>
          <c:h val="0.83479305576418228"/>
        </c:manualLayout>
      </c:layout>
      <c:lineChart>
        <c:grouping val="standard"/>
        <c:ser>
          <c:idx val="2"/>
          <c:order val="0"/>
          <c:tx>
            <c:v>Danmark</c:v>
          </c:tx>
          <c:marker>
            <c:symbol val="none"/>
          </c:marker>
          <c:cat>
            <c:strRef>
              <c:f>hours!$AU$4:$AU$59</c:f>
              <c:strCache>
                <c:ptCount val="56"/>
                <c:pt idx="0">
                  <c:v> 1956</c:v>
                </c:pt>
                <c:pt idx="1">
                  <c:v> 1957</c:v>
                </c:pt>
                <c:pt idx="2">
                  <c:v> 1958</c:v>
                </c:pt>
                <c:pt idx="3">
                  <c:v> 1959</c:v>
                </c:pt>
                <c:pt idx="4">
                  <c:v> 1960</c:v>
                </c:pt>
                <c:pt idx="5">
                  <c:v> 1961</c:v>
                </c:pt>
                <c:pt idx="6">
                  <c:v> 1962</c:v>
                </c:pt>
                <c:pt idx="7">
                  <c:v> 1963</c:v>
                </c:pt>
                <c:pt idx="8">
                  <c:v> 1964</c:v>
                </c:pt>
                <c:pt idx="9">
                  <c:v> 1965</c:v>
                </c:pt>
                <c:pt idx="10">
                  <c:v> 1966</c:v>
                </c:pt>
                <c:pt idx="11">
                  <c:v> 1967</c:v>
                </c:pt>
                <c:pt idx="12">
                  <c:v> 1968</c:v>
                </c:pt>
                <c:pt idx="13">
                  <c:v> 1969</c:v>
                </c:pt>
                <c:pt idx="14">
                  <c:v> 1970</c:v>
                </c:pt>
                <c:pt idx="15">
                  <c:v> 1971</c:v>
                </c:pt>
                <c:pt idx="16">
                  <c:v> 1972</c:v>
                </c:pt>
                <c:pt idx="17">
                  <c:v> 1973</c:v>
                </c:pt>
                <c:pt idx="18">
                  <c:v> 1974</c:v>
                </c:pt>
                <c:pt idx="19">
                  <c:v> 1975</c:v>
                </c:pt>
                <c:pt idx="20">
                  <c:v> 1976</c:v>
                </c:pt>
                <c:pt idx="21">
                  <c:v> 1977</c:v>
                </c:pt>
                <c:pt idx="22">
                  <c:v> 1978</c:v>
                </c:pt>
                <c:pt idx="23">
                  <c:v> 1979</c:v>
                </c:pt>
                <c:pt idx="24">
                  <c:v> 1980</c:v>
                </c:pt>
                <c:pt idx="25">
                  <c:v> 1981</c:v>
                </c:pt>
                <c:pt idx="26">
                  <c:v> 1982</c:v>
                </c:pt>
                <c:pt idx="27">
                  <c:v> 1983</c:v>
                </c:pt>
                <c:pt idx="28">
                  <c:v> 1984</c:v>
                </c:pt>
                <c:pt idx="29">
                  <c:v> 1985</c:v>
                </c:pt>
                <c:pt idx="30">
                  <c:v> 1986</c:v>
                </c:pt>
                <c:pt idx="31">
                  <c:v> 1987</c:v>
                </c:pt>
                <c:pt idx="32">
                  <c:v> 1988</c:v>
                </c:pt>
                <c:pt idx="33">
                  <c:v> 1989</c:v>
                </c:pt>
                <c:pt idx="34">
                  <c:v> 1990</c:v>
                </c:pt>
                <c:pt idx="35">
                  <c:v> 1991</c:v>
                </c:pt>
                <c:pt idx="36">
                  <c:v> 1992</c:v>
                </c:pt>
                <c:pt idx="37">
                  <c:v> 1993</c:v>
                </c:pt>
                <c:pt idx="38">
                  <c:v> 1994</c:v>
                </c:pt>
                <c:pt idx="39">
                  <c:v> 1995</c:v>
                </c:pt>
                <c:pt idx="40">
                  <c:v> 1996</c:v>
                </c:pt>
                <c:pt idx="41">
                  <c:v> 1997</c:v>
                </c:pt>
                <c:pt idx="42">
                  <c:v> 1998</c:v>
                </c:pt>
                <c:pt idx="43">
                  <c:v> 1999</c:v>
                </c:pt>
                <c:pt idx="44">
                  <c:v> 2000</c:v>
                </c:pt>
                <c:pt idx="45">
                  <c:v> 2001</c:v>
                </c:pt>
                <c:pt idx="46">
                  <c:v> 2002</c:v>
                </c:pt>
                <c:pt idx="47">
                  <c:v> 2003</c:v>
                </c:pt>
                <c:pt idx="48">
                  <c:v> 2004</c:v>
                </c:pt>
                <c:pt idx="49">
                  <c:v> 2005</c:v>
                </c:pt>
                <c:pt idx="50">
                  <c:v> 2006</c:v>
                </c:pt>
                <c:pt idx="51">
                  <c:v> 2007</c:v>
                </c:pt>
                <c:pt idx="52">
                  <c:v> 2008</c:v>
                </c:pt>
                <c:pt idx="53">
                  <c:v> 2009</c:v>
                </c:pt>
                <c:pt idx="54">
                  <c:v> 2010</c:v>
                </c:pt>
                <c:pt idx="55">
                  <c:v> 2011</c:v>
                </c:pt>
              </c:strCache>
            </c:strRef>
          </c:cat>
          <c:val>
            <c:numRef>
              <c:f>hours!$AX$4:$AX$59</c:f>
              <c:numCache>
                <c:formatCode>_-* #.##000_-;_-* #.##000\-;_-* "-"??_-;_-@_-</c:formatCode>
                <c:ptCount val="56"/>
                <c:pt idx="0">
                  <c:v>0.587798871302045</c:v>
                </c:pt>
                <c:pt idx="1">
                  <c:v>0.61660363032633059</c:v>
                </c:pt>
                <c:pt idx="2">
                  <c:v>0.62011194189059204</c:v>
                </c:pt>
                <c:pt idx="3">
                  <c:v>0.62477300027333571</c:v>
                </c:pt>
                <c:pt idx="4">
                  <c:v>0.62251199859469963</c:v>
                </c:pt>
                <c:pt idx="5">
                  <c:v>0.63323908000104667</c:v>
                </c:pt>
                <c:pt idx="6">
                  <c:v>0.63191075092218574</c:v>
                </c:pt>
                <c:pt idx="7">
                  <c:v>0.60831316001824087</c:v>
                </c:pt>
                <c:pt idx="8">
                  <c:v>0.63092059060143835</c:v>
                </c:pt>
                <c:pt idx="9">
                  <c:v>0.62528695584049832</c:v>
                </c:pt>
                <c:pt idx="10">
                  <c:v>0.61560067705440136</c:v>
                </c:pt>
                <c:pt idx="11">
                  <c:v>0.63532526645559717</c:v>
                </c:pt>
                <c:pt idx="12">
                  <c:v>0.64971640909123951</c:v>
                </c:pt>
                <c:pt idx="13">
                  <c:v>0.68504849781925103</c:v>
                </c:pt>
                <c:pt idx="14">
                  <c:v>0.68954654472758858</c:v>
                </c:pt>
                <c:pt idx="15">
                  <c:v>0.69722839405962089</c:v>
                </c:pt>
                <c:pt idx="16">
                  <c:v>0.72793939865771062</c:v>
                </c:pt>
                <c:pt idx="17">
                  <c:v>0.74357931224092844</c:v>
                </c:pt>
                <c:pt idx="18">
                  <c:v>0.75494870466306641</c:v>
                </c:pt>
                <c:pt idx="19">
                  <c:v>0.77505649584753378</c:v>
                </c:pt>
                <c:pt idx="20">
                  <c:v>0.7930465774057599</c:v>
                </c:pt>
                <c:pt idx="21">
                  <c:v>0.80930879866008565</c:v>
                </c:pt>
                <c:pt idx="22">
                  <c:v>0.81242032574546119</c:v>
                </c:pt>
                <c:pt idx="23">
                  <c:v>0.82789904498390265</c:v>
                </c:pt>
                <c:pt idx="24">
                  <c:v>0.81560967250815886</c:v>
                </c:pt>
                <c:pt idx="25">
                  <c:v>0.81943194437245448</c:v>
                </c:pt>
                <c:pt idx="26">
                  <c:v>0.84329644627706479</c:v>
                </c:pt>
                <c:pt idx="27">
                  <c:v>0.85052315845141679</c:v>
                </c:pt>
                <c:pt idx="28">
                  <c:v>0.85885815451057856</c:v>
                </c:pt>
                <c:pt idx="29">
                  <c:v>0.86501919141338302</c:v>
                </c:pt>
                <c:pt idx="30">
                  <c:v>0.8586475261906793</c:v>
                </c:pt>
                <c:pt idx="31">
                  <c:v>0.8684289141576147</c:v>
                </c:pt>
                <c:pt idx="32">
                  <c:v>0.87821480555215314</c:v>
                </c:pt>
                <c:pt idx="33">
                  <c:v>0.88618567903789969</c:v>
                </c:pt>
                <c:pt idx="34">
                  <c:v>0.8911846444224184</c:v>
                </c:pt>
                <c:pt idx="35">
                  <c:v>0.89977630435408773</c:v>
                </c:pt>
                <c:pt idx="36">
                  <c:v>0.89350865238856281</c:v>
                </c:pt>
                <c:pt idx="37">
                  <c:v>0.89914321410671172</c:v>
                </c:pt>
                <c:pt idx="38">
                  <c:v>0.9457496173827783</c:v>
                </c:pt>
                <c:pt idx="39">
                  <c:v>0.95631125042633713</c:v>
                </c:pt>
                <c:pt idx="40">
                  <c:v>0.95186621214625144</c:v>
                </c:pt>
                <c:pt idx="41">
                  <c:v>0.9445241342274292</c:v>
                </c:pt>
                <c:pt idx="42">
                  <c:v>0.9168872764377427</c:v>
                </c:pt>
                <c:pt idx="43">
                  <c:v>0.89962586414522583</c:v>
                </c:pt>
                <c:pt idx="44">
                  <c:v>0.89013095253996055</c:v>
                </c:pt>
                <c:pt idx="45">
                  <c:v>0.86789321148312837</c:v>
                </c:pt>
                <c:pt idx="46">
                  <c:v>0.85650252680003158</c:v>
                </c:pt>
                <c:pt idx="47">
                  <c:v>0.85202151411284754</c:v>
                </c:pt>
                <c:pt idx="48">
                  <c:v>0.85506516595961257</c:v>
                </c:pt>
                <c:pt idx="49">
                  <c:v>0.85508825948063194</c:v>
                </c:pt>
                <c:pt idx="50">
                  <c:v>0.85734031099924968</c:v>
                </c:pt>
                <c:pt idx="51">
                  <c:v>0.84803848745627963</c:v>
                </c:pt>
                <c:pt idx="52">
                  <c:v>0.82067535259653046</c:v>
                </c:pt>
                <c:pt idx="53">
                  <c:v>0.79707086034702401</c:v>
                </c:pt>
                <c:pt idx="54">
                  <c:v>0.8072013015371956</c:v>
                </c:pt>
                <c:pt idx="55">
                  <c:v>0.81394048643466665</c:v>
                </c:pt>
              </c:numCache>
            </c:numRef>
          </c:val>
        </c:ser>
        <c:ser>
          <c:idx val="0"/>
          <c:order val="1"/>
          <c:tx>
            <c:v>Vesteuropa</c:v>
          </c:tx>
          <c:marker>
            <c:symbol val="none"/>
          </c:marker>
          <c:cat>
            <c:strRef>
              <c:f>hours!$AU$4:$AU$59</c:f>
              <c:strCache>
                <c:ptCount val="56"/>
                <c:pt idx="0">
                  <c:v> 1956</c:v>
                </c:pt>
                <c:pt idx="1">
                  <c:v> 1957</c:v>
                </c:pt>
                <c:pt idx="2">
                  <c:v> 1958</c:v>
                </c:pt>
                <c:pt idx="3">
                  <c:v> 1959</c:v>
                </c:pt>
                <c:pt idx="4">
                  <c:v> 1960</c:v>
                </c:pt>
                <c:pt idx="5">
                  <c:v> 1961</c:v>
                </c:pt>
                <c:pt idx="6">
                  <c:v> 1962</c:v>
                </c:pt>
                <c:pt idx="7">
                  <c:v> 1963</c:v>
                </c:pt>
                <c:pt idx="8">
                  <c:v> 1964</c:v>
                </c:pt>
                <c:pt idx="9">
                  <c:v> 1965</c:v>
                </c:pt>
                <c:pt idx="10">
                  <c:v> 1966</c:v>
                </c:pt>
                <c:pt idx="11">
                  <c:v> 1967</c:v>
                </c:pt>
                <c:pt idx="12">
                  <c:v> 1968</c:v>
                </c:pt>
                <c:pt idx="13">
                  <c:v> 1969</c:v>
                </c:pt>
                <c:pt idx="14">
                  <c:v> 1970</c:v>
                </c:pt>
                <c:pt idx="15">
                  <c:v> 1971</c:v>
                </c:pt>
                <c:pt idx="16">
                  <c:v> 1972</c:v>
                </c:pt>
                <c:pt idx="17">
                  <c:v> 1973</c:v>
                </c:pt>
                <c:pt idx="18">
                  <c:v> 1974</c:v>
                </c:pt>
                <c:pt idx="19">
                  <c:v> 1975</c:v>
                </c:pt>
                <c:pt idx="20">
                  <c:v> 1976</c:v>
                </c:pt>
                <c:pt idx="21">
                  <c:v> 1977</c:v>
                </c:pt>
                <c:pt idx="22">
                  <c:v> 1978</c:v>
                </c:pt>
                <c:pt idx="23">
                  <c:v> 1979</c:v>
                </c:pt>
                <c:pt idx="24">
                  <c:v> 1980</c:v>
                </c:pt>
                <c:pt idx="25">
                  <c:v> 1981</c:v>
                </c:pt>
                <c:pt idx="26">
                  <c:v> 1982</c:v>
                </c:pt>
                <c:pt idx="27">
                  <c:v> 1983</c:v>
                </c:pt>
                <c:pt idx="28">
                  <c:v> 1984</c:v>
                </c:pt>
                <c:pt idx="29">
                  <c:v> 1985</c:v>
                </c:pt>
                <c:pt idx="30">
                  <c:v> 1986</c:v>
                </c:pt>
                <c:pt idx="31">
                  <c:v> 1987</c:v>
                </c:pt>
                <c:pt idx="32">
                  <c:v> 1988</c:v>
                </c:pt>
                <c:pt idx="33">
                  <c:v> 1989</c:v>
                </c:pt>
                <c:pt idx="34">
                  <c:v> 1990</c:v>
                </c:pt>
                <c:pt idx="35">
                  <c:v> 1991</c:v>
                </c:pt>
                <c:pt idx="36">
                  <c:v> 1992</c:v>
                </c:pt>
                <c:pt idx="37">
                  <c:v> 1993</c:v>
                </c:pt>
                <c:pt idx="38">
                  <c:v> 1994</c:v>
                </c:pt>
                <c:pt idx="39">
                  <c:v> 1995</c:v>
                </c:pt>
                <c:pt idx="40">
                  <c:v> 1996</c:v>
                </c:pt>
                <c:pt idx="41">
                  <c:v> 1997</c:v>
                </c:pt>
                <c:pt idx="42">
                  <c:v> 1998</c:v>
                </c:pt>
                <c:pt idx="43">
                  <c:v> 1999</c:v>
                </c:pt>
                <c:pt idx="44">
                  <c:v> 2000</c:v>
                </c:pt>
                <c:pt idx="45">
                  <c:v> 2001</c:v>
                </c:pt>
                <c:pt idx="46">
                  <c:v> 2002</c:v>
                </c:pt>
                <c:pt idx="47">
                  <c:v> 2003</c:v>
                </c:pt>
                <c:pt idx="48">
                  <c:v> 2004</c:v>
                </c:pt>
                <c:pt idx="49">
                  <c:v> 2005</c:v>
                </c:pt>
                <c:pt idx="50">
                  <c:v> 2006</c:v>
                </c:pt>
                <c:pt idx="51">
                  <c:v> 2007</c:v>
                </c:pt>
                <c:pt idx="52">
                  <c:v> 2008</c:v>
                </c:pt>
                <c:pt idx="53">
                  <c:v> 2009</c:v>
                </c:pt>
                <c:pt idx="54">
                  <c:v> 2010</c:v>
                </c:pt>
                <c:pt idx="55">
                  <c:v> 2011</c:v>
                </c:pt>
              </c:strCache>
            </c:strRef>
          </c:cat>
          <c:val>
            <c:numRef>
              <c:f>hours!$AV$4:$AV$59</c:f>
              <c:numCache>
                <c:formatCode>_(* #,##0.00_);_(* \(#,##0.00\);_(* "-"??_);_(@_)</c:formatCode>
                <c:ptCount val="56"/>
                <c:pt idx="0">
                  <c:v>0.43971354930968692</c:v>
                </c:pt>
                <c:pt idx="1">
                  <c:v>0.44587997456275724</c:v>
                </c:pt>
                <c:pt idx="2">
                  <c:v>0.45169294781118374</c:v>
                </c:pt>
                <c:pt idx="3">
                  <c:v>0.46387648499929957</c:v>
                </c:pt>
                <c:pt idx="4">
                  <c:v>0.47945796653421274</c:v>
                </c:pt>
                <c:pt idx="5">
                  <c:v>0.49315626327294093</c:v>
                </c:pt>
                <c:pt idx="6">
                  <c:v>0.50206402618062551</c:v>
                </c:pt>
                <c:pt idx="7">
                  <c:v>0.51526940547011468</c:v>
                </c:pt>
                <c:pt idx="8">
                  <c:v>0.53027962007580665</c:v>
                </c:pt>
                <c:pt idx="9">
                  <c:v>0.53888399898166595</c:v>
                </c:pt>
                <c:pt idx="10">
                  <c:v>0.54405577832110963</c:v>
                </c:pt>
                <c:pt idx="11">
                  <c:v>0.56638828449688494</c:v>
                </c:pt>
                <c:pt idx="12">
                  <c:v>0.58316182509609649</c:v>
                </c:pt>
                <c:pt idx="13">
                  <c:v>0.61619252793033452</c:v>
                </c:pt>
                <c:pt idx="14">
                  <c:v>0.64230064854271784</c:v>
                </c:pt>
                <c:pt idx="15">
                  <c:v>0.65071691693066169</c:v>
                </c:pt>
                <c:pt idx="16">
                  <c:v>0.67142167521316598</c:v>
                </c:pt>
                <c:pt idx="17">
                  <c:v>0.68798088220234521</c:v>
                </c:pt>
                <c:pt idx="18">
                  <c:v>0.71641702296604348</c:v>
                </c:pt>
                <c:pt idx="19">
                  <c:v>0.71735951095283135</c:v>
                </c:pt>
                <c:pt idx="20">
                  <c:v>0.73987710305318366</c:v>
                </c:pt>
                <c:pt idx="21">
                  <c:v>0.75610894784354465</c:v>
                </c:pt>
                <c:pt idx="22">
                  <c:v>0.77069631276427986</c:v>
                </c:pt>
                <c:pt idx="23">
                  <c:v>0.78663181387986614</c:v>
                </c:pt>
                <c:pt idx="24">
                  <c:v>0.79914711457683185</c:v>
                </c:pt>
                <c:pt idx="25">
                  <c:v>0.7980407193418626</c:v>
                </c:pt>
                <c:pt idx="26">
                  <c:v>0.82407800215635085</c:v>
                </c:pt>
                <c:pt idx="27">
                  <c:v>0.82998048357894905</c:v>
                </c:pt>
                <c:pt idx="28">
                  <c:v>0.83782921122046394</c:v>
                </c:pt>
                <c:pt idx="29">
                  <c:v>0.8412538654486007</c:v>
                </c:pt>
                <c:pt idx="30">
                  <c:v>0.84542404344301081</c:v>
                </c:pt>
                <c:pt idx="31">
                  <c:v>0.8528584389379249</c:v>
                </c:pt>
                <c:pt idx="32">
                  <c:v>0.85583188287195155</c:v>
                </c:pt>
                <c:pt idx="33">
                  <c:v>0.86875048623777851</c:v>
                </c:pt>
                <c:pt idx="34">
                  <c:v>0.87170679085894021</c:v>
                </c:pt>
                <c:pt idx="35">
                  <c:v>0.87608202293453785</c:v>
                </c:pt>
                <c:pt idx="36">
                  <c:v>0.87458636857223127</c:v>
                </c:pt>
                <c:pt idx="37">
                  <c:v>0.88269816481578411</c:v>
                </c:pt>
                <c:pt idx="38">
                  <c:v>0.89813788162095487</c:v>
                </c:pt>
                <c:pt idx="39">
                  <c:v>0.91133033002365049</c:v>
                </c:pt>
                <c:pt idx="40">
                  <c:v>0.89891748634093349</c:v>
                </c:pt>
                <c:pt idx="41">
                  <c:v>0.90377857156890562</c:v>
                </c:pt>
                <c:pt idx="42">
                  <c:v>0.89378666998080858</c:v>
                </c:pt>
                <c:pt idx="43">
                  <c:v>0.8806475396572675</c:v>
                </c:pt>
                <c:pt idx="44">
                  <c:v>0.87482030473272476</c:v>
                </c:pt>
                <c:pt idx="45">
                  <c:v>0.86793483236163671</c:v>
                </c:pt>
                <c:pt idx="46">
                  <c:v>0.86048842354941568</c:v>
                </c:pt>
                <c:pt idx="47">
                  <c:v>0.85046412111856251</c:v>
                </c:pt>
                <c:pt idx="48">
                  <c:v>0.84270785752056943</c:v>
                </c:pt>
                <c:pt idx="49">
                  <c:v>0.83955174668561661</c:v>
                </c:pt>
                <c:pt idx="50">
                  <c:v>0.85227333749617928</c:v>
                </c:pt>
                <c:pt idx="51">
                  <c:v>0.85493560229456456</c:v>
                </c:pt>
                <c:pt idx="52">
                  <c:v>0.84811959584189844</c:v>
                </c:pt>
                <c:pt idx="53">
                  <c:v>0.82419593877902464</c:v>
                </c:pt>
                <c:pt idx="54">
                  <c:v>0.81573903921212265</c:v>
                </c:pt>
                <c:pt idx="55">
                  <c:v>0.81954182793836794</c:v>
                </c:pt>
              </c:numCache>
            </c:numRef>
          </c:val>
        </c:ser>
        <c:ser>
          <c:idx val="1"/>
          <c:order val="2"/>
          <c:tx>
            <c:v>USA</c:v>
          </c:tx>
          <c:marker>
            <c:symbol val="none"/>
          </c:marker>
          <c:cat>
            <c:strRef>
              <c:f>hours!$AU$4:$AU$59</c:f>
              <c:strCache>
                <c:ptCount val="56"/>
                <c:pt idx="0">
                  <c:v> 1956</c:v>
                </c:pt>
                <c:pt idx="1">
                  <c:v> 1957</c:v>
                </c:pt>
                <c:pt idx="2">
                  <c:v> 1958</c:v>
                </c:pt>
                <c:pt idx="3">
                  <c:v> 1959</c:v>
                </c:pt>
                <c:pt idx="4">
                  <c:v> 1960</c:v>
                </c:pt>
                <c:pt idx="5">
                  <c:v> 1961</c:v>
                </c:pt>
                <c:pt idx="6">
                  <c:v> 1962</c:v>
                </c:pt>
                <c:pt idx="7">
                  <c:v> 1963</c:v>
                </c:pt>
                <c:pt idx="8">
                  <c:v> 1964</c:v>
                </c:pt>
                <c:pt idx="9">
                  <c:v> 1965</c:v>
                </c:pt>
                <c:pt idx="10">
                  <c:v> 1966</c:v>
                </c:pt>
                <c:pt idx="11">
                  <c:v> 1967</c:v>
                </c:pt>
                <c:pt idx="12">
                  <c:v> 1968</c:v>
                </c:pt>
                <c:pt idx="13">
                  <c:v> 1969</c:v>
                </c:pt>
                <c:pt idx="14">
                  <c:v> 1970</c:v>
                </c:pt>
                <c:pt idx="15">
                  <c:v> 1971</c:v>
                </c:pt>
                <c:pt idx="16">
                  <c:v> 1972</c:v>
                </c:pt>
                <c:pt idx="17">
                  <c:v> 1973</c:v>
                </c:pt>
                <c:pt idx="18">
                  <c:v> 1974</c:v>
                </c:pt>
                <c:pt idx="19">
                  <c:v> 1975</c:v>
                </c:pt>
                <c:pt idx="20">
                  <c:v> 1976</c:v>
                </c:pt>
                <c:pt idx="21">
                  <c:v> 1977</c:v>
                </c:pt>
                <c:pt idx="22">
                  <c:v> 1978</c:v>
                </c:pt>
                <c:pt idx="23">
                  <c:v> 1979</c:v>
                </c:pt>
                <c:pt idx="24">
                  <c:v> 1980</c:v>
                </c:pt>
                <c:pt idx="25">
                  <c:v> 1981</c:v>
                </c:pt>
                <c:pt idx="26">
                  <c:v> 1982</c:v>
                </c:pt>
                <c:pt idx="27">
                  <c:v> 1983</c:v>
                </c:pt>
                <c:pt idx="28">
                  <c:v> 1984</c:v>
                </c:pt>
                <c:pt idx="29">
                  <c:v> 1985</c:v>
                </c:pt>
                <c:pt idx="30">
                  <c:v> 1986</c:v>
                </c:pt>
                <c:pt idx="31">
                  <c:v> 1987</c:v>
                </c:pt>
                <c:pt idx="32">
                  <c:v> 1988</c:v>
                </c:pt>
                <c:pt idx="33">
                  <c:v> 1989</c:v>
                </c:pt>
                <c:pt idx="34">
                  <c:v> 1990</c:v>
                </c:pt>
                <c:pt idx="35">
                  <c:v> 1991</c:v>
                </c:pt>
                <c:pt idx="36">
                  <c:v> 1992</c:v>
                </c:pt>
                <c:pt idx="37">
                  <c:v> 1993</c:v>
                </c:pt>
                <c:pt idx="38">
                  <c:v> 1994</c:v>
                </c:pt>
                <c:pt idx="39">
                  <c:v> 1995</c:v>
                </c:pt>
                <c:pt idx="40">
                  <c:v> 1996</c:v>
                </c:pt>
                <c:pt idx="41">
                  <c:v> 1997</c:v>
                </c:pt>
                <c:pt idx="42">
                  <c:v> 1998</c:v>
                </c:pt>
                <c:pt idx="43">
                  <c:v> 1999</c:v>
                </c:pt>
                <c:pt idx="44">
                  <c:v> 2000</c:v>
                </c:pt>
                <c:pt idx="45">
                  <c:v> 2001</c:v>
                </c:pt>
                <c:pt idx="46">
                  <c:v> 2002</c:v>
                </c:pt>
                <c:pt idx="47">
                  <c:v> 2003</c:v>
                </c:pt>
                <c:pt idx="48">
                  <c:v> 2004</c:v>
                </c:pt>
                <c:pt idx="49">
                  <c:v> 2005</c:v>
                </c:pt>
                <c:pt idx="50">
                  <c:v> 2006</c:v>
                </c:pt>
                <c:pt idx="51">
                  <c:v> 2007</c:v>
                </c:pt>
                <c:pt idx="52">
                  <c:v> 2008</c:v>
                </c:pt>
                <c:pt idx="53">
                  <c:v> 2009</c:v>
                </c:pt>
                <c:pt idx="54">
                  <c:v> 2010</c:v>
                </c:pt>
                <c:pt idx="55">
                  <c:v> 2011</c:v>
                </c:pt>
              </c:strCache>
            </c:strRef>
          </c:cat>
          <c:val>
            <c:numRef>
              <c:f>hours!$AW$4:$AW$59</c:f>
              <c:numCache>
                <c:formatCode>General</c:formatCode>
                <c:ptCount val="5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</c:numCache>
            </c:numRef>
          </c:val>
        </c:ser>
        <c:marker val="1"/>
        <c:axId val="109732224"/>
        <c:axId val="109733760"/>
      </c:lineChart>
      <c:catAx>
        <c:axId val="109732224"/>
        <c:scaling>
          <c:orientation val="minMax"/>
        </c:scaling>
        <c:axPos val="b"/>
        <c:tickLblPos val="nextTo"/>
        <c:crossAx val="109733760"/>
        <c:crosses val="autoZero"/>
        <c:auto val="1"/>
        <c:lblAlgn val="ctr"/>
        <c:lblOffset val="100"/>
        <c:tickLblSkip val="10"/>
      </c:catAx>
      <c:valAx>
        <c:axId val="109733760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#,##0.00" sourceLinked="0"/>
        <c:tickLblPos val="nextTo"/>
        <c:crossAx val="109732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9655608214849932"/>
          <c:y val="0.51729877235862765"/>
          <c:w val="0.58127435492364277"/>
          <c:h val="0.24087647912121571"/>
        </c:manualLayout>
      </c:layout>
    </c:legend>
    <c:plotVisOnly val="1"/>
    <c:dispBlanksAs val="gap"/>
  </c:chart>
  <c:txPr>
    <a:bodyPr/>
    <a:lstStyle/>
    <a:p>
      <a:pPr>
        <a:defRPr sz="1600"/>
      </a:pPr>
      <a:endParaRPr lang="da-DK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0619477166814224E-2"/>
          <c:y val="4.5521176659383496E-2"/>
          <c:w val="0.84467750297756661"/>
          <c:h val="0.84332785040345626"/>
        </c:manualLayout>
      </c:layout>
      <c:lineChart>
        <c:grouping val="standard"/>
        <c:ser>
          <c:idx val="1"/>
          <c:order val="0"/>
          <c:tx>
            <c:v>Markedsservice, DK</c:v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strRef>
              <c:f>Merged!$A$4:$A$59</c:f>
              <c:strCache>
                <c:ptCount val="56"/>
                <c:pt idx="0">
                  <c:v>_1956</c:v>
                </c:pt>
                <c:pt idx="1">
                  <c:v>_1957</c:v>
                </c:pt>
                <c:pt idx="2">
                  <c:v>_1958</c:v>
                </c:pt>
                <c:pt idx="3">
                  <c:v>_1959</c:v>
                </c:pt>
                <c:pt idx="4">
                  <c:v>_1960</c:v>
                </c:pt>
                <c:pt idx="5">
                  <c:v>_1961</c:v>
                </c:pt>
                <c:pt idx="6">
                  <c:v>_1962</c:v>
                </c:pt>
                <c:pt idx="7">
                  <c:v>_1963</c:v>
                </c:pt>
                <c:pt idx="8">
                  <c:v>_1964</c:v>
                </c:pt>
                <c:pt idx="9">
                  <c:v>_1965</c:v>
                </c:pt>
                <c:pt idx="10">
                  <c:v>_1966</c:v>
                </c:pt>
                <c:pt idx="11">
                  <c:v>_1967</c:v>
                </c:pt>
                <c:pt idx="12">
                  <c:v>_1968</c:v>
                </c:pt>
                <c:pt idx="13">
                  <c:v>_1969</c:v>
                </c:pt>
                <c:pt idx="14">
                  <c:v>_1970</c:v>
                </c:pt>
                <c:pt idx="15">
                  <c:v>_1971</c:v>
                </c:pt>
                <c:pt idx="16">
                  <c:v>_1972</c:v>
                </c:pt>
                <c:pt idx="17">
                  <c:v>_1973</c:v>
                </c:pt>
                <c:pt idx="18">
                  <c:v>_1974</c:v>
                </c:pt>
                <c:pt idx="19">
                  <c:v>_1975</c:v>
                </c:pt>
                <c:pt idx="20">
                  <c:v>_1976</c:v>
                </c:pt>
                <c:pt idx="21">
                  <c:v>_1977</c:v>
                </c:pt>
                <c:pt idx="22">
                  <c:v>_1978</c:v>
                </c:pt>
                <c:pt idx="23">
                  <c:v>_1979</c:v>
                </c:pt>
                <c:pt idx="24">
                  <c:v>_1980</c:v>
                </c:pt>
                <c:pt idx="25">
                  <c:v>_1981</c:v>
                </c:pt>
                <c:pt idx="26">
                  <c:v>_1982</c:v>
                </c:pt>
                <c:pt idx="27">
                  <c:v>_1983</c:v>
                </c:pt>
                <c:pt idx="28">
                  <c:v>_1984</c:v>
                </c:pt>
                <c:pt idx="29">
                  <c:v>_1985</c:v>
                </c:pt>
                <c:pt idx="30">
                  <c:v>_1986</c:v>
                </c:pt>
                <c:pt idx="31">
                  <c:v>_1987</c:v>
                </c:pt>
                <c:pt idx="32">
                  <c:v>_1988</c:v>
                </c:pt>
                <c:pt idx="33">
                  <c:v>_1989</c:v>
                </c:pt>
                <c:pt idx="34">
                  <c:v>_1990</c:v>
                </c:pt>
                <c:pt idx="35">
                  <c:v>_1991</c:v>
                </c:pt>
                <c:pt idx="36">
                  <c:v>_1992</c:v>
                </c:pt>
                <c:pt idx="37">
                  <c:v>_1993</c:v>
                </c:pt>
                <c:pt idx="38">
                  <c:v>_1994</c:v>
                </c:pt>
                <c:pt idx="39">
                  <c:v>_1995</c:v>
                </c:pt>
                <c:pt idx="40">
                  <c:v>_1996</c:v>
                </c:pt>
                <c:pt idx="41">
                  <c:v>_1997</c:v>
                </c:pt>
                <c:pt idx="42">
                  <c:v>_1998</c:v>
                </c:pt>
                <c:pt idx="43">
                  <c:v>_1999</c:v>
                </c:pt>
                <c:pt idx="44">
                  <c:v>_2000</c:v>
                </c:pt>
                <c:pt idx="45">
                  <c:v>_2001</c:v>
                </c:pt>
                <c:pt idx="46">
                  <c:v>_2002</c:v>
                </c:pt>
                <c:pt idx="47">
                  <c:v>_2003</c:v>
                </c:pt>
                <c:pt idx="48">
                  <c:v>_2004</c:v>
                </c:pt>
                <c:pt idx="49">
                  <c:v>_2005</c:v>
                </c:pt>
                <c:pt idx="50">
                  <c:v>_2006</c:v>
                </c:pt>
                <c:pt idx="51">
                  <c:v>_2007</c:v>
                </c:pt>
                <c:pt idx="52">
                  <c:v>_2008</c:v>
                </c:pt>
                <c:pt idx="53">
                  <c:v>_2009</c:v>
                </c:pt>
                <c:pt idx="54">
                  <c:v>_2010</c:v>
                </c:pt>
                <c:pt idx="55">
                  <c:v>_2011</c:v>
                </c:pt>
              </c:strCache>
            </c:strRef>
          </c:cat>
          <c:val>
            <c:numRef>
              <c:f>Merged!$AW$4:$AW$59</c:f>
              <c:numCache>
                <c:formatCode>General</c:formatCode>
                <c:ptCount val="56"/>
                <c:pt idx="0">
                  <c:v>0.60308726891235942</c:v>
                </c:pt>
                <c:pt idx="1">
                  <c:v>0.61118432047823223</c:v>
                </c:pt>
                <c:pt idx="2">
                  <c:v>0.61697140867841627</c:v>
                </c:pt>
                <c:pt idx="3">
                  <c:v>0.62895493831756399</c:v>
                </c:pt>
                <c:pt idx="4">
                  <c:v>0.64440000950151555</c:v>
                </c:pt>
                <c:pt idx="5">
                  <c:v>0.64501912099140291</c:v>
                </c:pt>
                <c:pt idx="6">
                  <c:v>0.62311405651363405</c:v>
                </c:pt>
                <c:pt idx="7">
                  <c:v>0.60564118299782965</c:v>
                </c:pt>
                <c:pt idx="8">
                  <c:v>0.6232286421344766</c:v>
                </c:pt>
                <c:pt idx="9">
                  <c:v>0.61661668928174052</c:v>
                </c:pt>
                <c:pt idx="10">
                  <c:v>0.64693329632337715</c:v>
                </c:pt>
                <c:pt idx="11">
                  <c:v>0.68396601356450293</c:v>
                </c:pt>
                <c:pt idx="12">
                  <c:v>0.72418615856184698</c:v>
                </c:pt>
                <c:pt idx="13">
                  <c:v>0.75284167529479207</c:v>
                </c:pt>
                <c:pt idx="14">
                  <c:v>0.75365941618139376</c:v>
                </c:pt>
                <c:pt idx="15">
                  <c:v>0.75517658866450454</c:v>
                </c:pt>
                <c:pt idx="16">
                  <c:v>0.77183560009011642</c:v>
                </c:pt>
                <c:pt idx="17">
                  <c:v>0.82833905621820181</c:v>
                </c:pt>
                <c:pt idx="18">
                  <c:v>0.80631758677345156</c:v>
                </c:pt>
                <c:pt idx="19">
                  <c:v>0.82027210004205586</c:v>
                </c:pt>
                <c:pt idx="20">
                  <c:v>0.83787993494614066</c:v>
                </c:pt>
                <c:pt idx="21">
                  <c:v>0.84511045859775669</c:v>
                </c:pt>
                <c:pt idx="22">
                  <c:v>0.84348260145354803</c:v>
                </c:pt>
                <c:pt idx="23">
                  <c:v>0.87624605315646864</c:v>
                </c:pt>
                <c:pt idx="24">
                  <c:v>0.84762975532918272</c:v>
                </c:pt>
                <c:pt idx="25">
                  <c:v>0.86317271937169382</c:v>
                </c:pt>
                <c:pt idx="26">
                  <c:v>0.88888886419674928</c:v>
                </c:pt>
                <c:pt idx="27">
                  <c:v>0.86833123640539456</c:v>
                </c:pt>
                <c:pt idx="28">
                  <c:v>0.89247739973007556</c:v>
                </c:pt>
                <c:pt idx="29">
                  <c:v>0.88418648701401747</c:v>
                </c:pt>
                <c:pt idx="30">
                  <c:v>0.88686695457878384</c:v>
                </c:pt>
                <c:pt idx="31">
                  <c:v>0.93694706287026297</c:v>
                </c:pt>
                <c:pt idx="32">
                  <c:v>0.94351511695235257</c:v>
                </c:pt>
                <c:pt idx="33">
                  <c:v>0.93861871300874955</c:v>
                </c:pt>
                <c:pt idx="34">
                  <c:v>0.97725294311576749</c:v>
                </c:pt>
                <c:pt idx="35">
                  <c:v>0.97161523990863363</c:v>
                </c:pt>
                <c:pt idx="36">
                  <c:v>0.94966040625753834</c:v>
                </c:pt>
                <c:pt idx="37">
                  <c:v>0.96084798317789655</c:v>
                </c:pt>
                <c:pt idx="38">
                  <c:v>0.99629527811957475</c:v>
                </c:pt>
                <c:pt idx="39">
                  <c:v>1.0069776052983535</c:v>
                </c:pt>
                <c:pt idx="40">
                  <c:v>0.99132546586782311</c:v>
                </c:pt>
                <c:pt idx="41">
                  <c:v>0.96319765797759693</c:v>
                </c:pt>
                <c:pt idx="42">
                  <c:v>0.92544223144691451</c:v>
                </c:pt>
                <c:pt idx="43">
                  <c:v>0.89810267474010319</c:v>
                </c:pt>
                <c:pt idx="44">
                  <c:v>0.89504990518778893</c:v>
                </c:pt>
                <c:pt idx="45">
                  <c:v>0.85544326073354182</c:v>
                </c:pt>
                <c:pt idx="46">
                  <c:v>0.84816933157298269</c:v>
                </c:pt>
                <c:pt idx="47">
                  <c:v>0.83890442992405168</c:v>
                </c:pt>
                <c:pt idx="48">
                  <c:v>0.82730788744246853</c:v>
                </c:pt>
                <c:pt idx="49">
                  <c:v>0.83304365966942207</c:v>
                </c:pt>
                <c:pt idx="50">
                  <c:v>0.79104883428873796</c:v>
                </c:pt>
                <c:pt idx="51">
                  <c:v>0.75560161357586819</c:v>
                </c:pt>
                <c:pt idx="52">
                  <c:v>0.72096486785379565</c:v>
                </c:pt>
                <c:pt idx="53">
                  <c:v>0.74425371744615765</c:v>
                </c:pt>
                <c:pt idx="54">
                  <c:v>0.77592451561870046</c:v>
                </c:pt>
              </c:numCache>
            </c:numRef>
          </c:val>
        </c:ser>
        <c:ser>
          <c:idx val="4"/>
          <c:order val="1"/>
          <c:tx>
            <c:v>Benchmark = USA</c:v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Merged!$A$4:$A$59</c:f>
              <c:strCache>
                <c:ptCount val="56"/>
                <c:pt idx="0">
                  <c:v>_1956</c:v>
                </c:pt>
                <c:pt idx="1">
                  <c:v>_1957</c:v>
                </c:pt>
                <c:pt idx="2">
                  <c:v>_1958</c:v>
                </c:pt>
                <c:pt idx="3">
                  <c:v>_1959</c:v>
                </c:pt>
                <c:pt idx="4">
                  <c:v>_1960</c:v>
                </c:pt>
                <c:pt idx="5">
                  <c:v>_1961</c:v>
                </c:pt>
                <c:pt idx="6">
                  <c:v>_1962</c:v>
                </c:pt>
                <c:pt idx="7">
                  <c:v>_1963</c:v>
                </c:pt>
                <c:pt idx="8">
                  <c:v>_1964</c:v>
                </c:pt>
                <c:pt idx="9">
                  <c:v>_1965</c:v>
                </c:pt>
                <c:pt idx="10">
                  <c:v>_1966</c:v>
                </c:pt>
                <c:pt idx="11">
                  <c:v>_1967</c:v>
                </c:pt>
                <c:pt idx="12">
                  <c:v>_1968</c:v>
                </c:pt>
                <c:pt idx="13">
                  <c:v>_1969</c:v>
                </c:pt>
                <c:pt idx="14">
                  <c:v>_1970</c:v>
                </c:pt>
                <c:pt idx="15">
                  <c:v>_1971</c:v>
                </c:pt>
                <c:pt idx="16">
                  <c:v>_1972</c:v>
                </c:pt>
                <c:pt idx="17">
                  <c:v>_1973</c:v>
                </c:pt>
                <c:pt idx="18">
                  <c:v>_1974</c:v>
                </c:pt>
                <c:pt idx="19">
                  <c:v>_1975</c:v>
                </c:pt>
                <c:pt idx="20">
                  <c:v>_1976</c:v>
                </c:pt>
                <c:pt idx="21">
                  <c:v>_1977</c:v>
                </c:pt>
                <c:pt idx="22">
                  <c:v>_1978</c:v>
                </c:pt>
                <c:pt idx="23">
                  <c:v>_1979</c:v>
                </c:pt>
                <c:pt idx="24">
                  <c:v>_1980</c:v>
                </c:pt>
                <c:pt idx="25">
                  <c:v>_1981</c:v>
                </c:pt>
                <c:pt idx="26">
                  <c:v>_1982</c:v>
                </c:pt>
                <c:pt idx="27">
                  <c:v>_1983</c:v>
                </c:pt>
                <c:pt idx="28">
                  <c:v>_1984</c:v>
                </c:pt>
                <c:pt idx="29">
                  <c:v>_1985</c:v>
                </c:pt>
                <c:pt idx="30">
                  <c:v>_1986</c:v>
                </c:pt>
                <c:pt idx="31">
                  <c:v>_1987</c:v>
                </c:pt>
                <c:pt idx="32">
                  <c:v>_1988</c:v>
                </c:pt>
                <c:pt idx="33">
                  <c:v>_1989</c:v>
                </c:pt>
                <c:pt idx="34">
                  <c:v>_1990</c:v>
                </c:pt>
                <c:pt idx="35">
                  <c:v>_1991</c:v>
                </c:pt>
                <c:pt idx="36">
                  <c:v>_1992</c:v>
                </c:pt>
                <c:pt idx="37">
                  <c:v>_1993</c:v>
                </c:pt>
                <c:pt idx="38">
                  <c:v>_1994</c:v>
                </c:pt>
                <c:pt idx="39">
                  <c:v>_1995</c:v>
                </c:pt>
                <c:pt idx="40">
                  <c:v>_1996</c:v>
                </c:pt>
                <c:pt idx="41">
                  <c:v>_1997</c:v>
                </c:pt>
                <c:pt idx="42">
                  <c:v>_1998</c:v>
                </c:pt>
                <c:pt idx="43">
                  <c:v>_1999</c:v>
                </c:pt>
                <c:pt idx="44">
                  <c:v>_2000</c:v>
                </c:pt>
                <c:pt idx="45">
                  <c:v>_2001</c:v>
                </c:pt>
                <c:pt idx="46">
                  <c:v>_2002</c:v>
                </c:pt>
                <c:pt idx="47">
                  <c:v>_2003</c:v>
                </c:pt>
                <c:pt idx="48">
                  <c:v>_2004</c:v>
                </c:pt>
                <c:pt idx="49">
                  <c:v>_2005</c:v>
                </c:pt>
                <c:pt idx="50">
                  <c:v>_2006</c:v>
                </c:pt>
                <c:pt idx="51">
                  <c:v>_2007</c:v>
                </c:pt>
                <c:pt idx="52">
                  <c:v>_2008</c:v>
                </c:pt>
                <c:pt idx="53">
                  <c:v>_2009</c:v>
                </c:pt>
                <c:pt idx="54">
                  <c:v>_2010</c:v>
                </c:pt>
                <c:pt idx="55">
                  <c:v>_2011</c:v>
                </c:pt>
              </c:strCache>
            </c:strRef>
          </c:cat>
          <c:val>
            <c:numRef>
              <c:f>Merged!$AZ$4:$AZ$59</c:f>
              <c:numCache>
                <c:formatCode>General</c:formatCode>
                <c:ptCount val="5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</c:numCache>
            </c:numRef>
          </c:val>
        </c:ser>
        <c:marker val="1"/>
        <c:axId val="113400832"/>
        <c:axId val="113414912"/>
      </c:lineChart>
      <c:catAx>
        <c:axId val="113400832"/>
        <c:scaling>
          <c:orientation val="minMax"/>
        </c:scaling>
        <c:axPos val="b"/>
        <c:tickLblPos val="nextTo"/>
        <c:crossAx val="113414912"/>
        <c:crosses val="autoZero"/>
        <c:auto val="1"/>
        <c:lblAlgn val="ctr"/>
        <c:lblOffset val="100"/>
        <c:tickLblSkip val="10"/>
      </c:catAx>
      <c:valAx>
        <c:axId val="113414912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General" sourceLinked="1"/>
        <c:tickLblPos val="nextTo"/>
        <c:crossAx val="113400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647144343579509"/>
          <c:y val="0.62886608278092559"/>
          <c:w val="0.66595527617600714"/>
          <c:h val="0.23218253527385804"/>
        </c:manualLayout>
      </c:layout>
    </c:legend>
    <c:plotVisOnly val="1"/>
    <c:dispBlanksAs val="gap"/>
  </c:chart>
  <c:txPr>
    <a:bodyPr/>
    <a:lstStyle/>
    <a:p>
      <a:pPr>
        <a:defRPr sz="1600"/>
      </a:pPr>
      <a:endParaRPr lang="da-DK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0E0ED0-041D-4E1D-8EE4-9140DB8097A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\\Sneleopard\Kom\_Kunder\Fakulteter og Institutter\Samfundsvidenskab\Øk Inst\new powerpoint\Øk Inst\grafik_title_foto_uk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95350" y="2438400"/>
            <a:ext cx="6496050" cy="685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04875" y="3219450"/>
            <a:ext cx="6486525" cy="1219200"/>
          </a:xfrm>
        </p:spPr>
        <p:txBody>
          <a:bodyPr/>
          <a:lstStyle>
            <a:lvl1pPr marL="0" indent="0">
              <a:defRPr sz="1400"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00AD2-F53F-4BEE-A581-C62120189B9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CB92E-6EF1-4736-A794-5E323E494F5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0275" y="609600"/>
            <a:ext cx="1609725" cy="483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1100" y="609600"/>
            <a:ext cx="4676775" cy="483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C5E1D-C763-4EBE-9CDF-2E8786821F9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CC9EF-92D3-44D9-81C5-A3A7279686D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4F9FF-8169-4BC9-A3FC-35BE35B9DC6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1100" y="1943100"/>
            <a:ext cx="314325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0" y="1943100"/>
            <a:ext cx="314325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96860-E223-4500-8F73-41F41C384EC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8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E2331-5E97-4423-9836-06A3DC3B2C6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06B05-6E51-41E0-81C6-AFF345E5470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3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5B99-AAE5-4ECB-81B5-F1326AA5E15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FDD11-4812-4A3B-A380-2C526B16978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79798-B400-41AD-9A6A-AAE6D449AFF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2" descr="\\Sneleopard\Kom\_Kunder\Fakulteter og Institutter\Samfundsvidenskab\Øk Inst\new powerpoint\Øk Inst\grafik_slide_uk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609600"/>
            <a:ext cx="5753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1943100"/>
            <a:ext cx="64389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648450"/>
            <a:ext cx="73152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10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pPr>
              <a:defRPr/>
            </a:pPr>
            <a:fld id="{B4B2479D-2A27-4319-B367-AD9C4F4BEA7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71600" y="1988840"/>
            <a:ext cx="7246938" cy="4535760"/>
          </a:xfrm>
        </p:spPr>
        <p:txBody>
          <a:bodyPr/>
          <a:lstStyle/>
          <a:p>
            <a:pPr algn="ctr" eaLnBrk="1" hangingPunct="1"/>
            <a:r>
              <a:rPr lang="da-DK" dirty="0" smtClean="0">
                <a:latin typeface="Calibri" pitchFamily="34" charset="0"/>
              </a:rPr>
              <a:t/>
            </a:r>
            <a:br>
              <a:rPr lang="da-DK" dirty="0" smtClean="0">
                <a:latin typeface="Calibri" pitchFamily="34" charset="0"/>
              </a:rPr>
            </a:br>
            <a:r>
              <a:rPr lang="da-DK" dirty="0" smtClean="0">
                <a:latin typeface="Calibri" pitchFamily="34" charset="0"/>
              </a:rPr>
              <a:t/>
            </a:r>
            <a:br>
              <a:rPr lang="da-DK" dirty="0" smtClean="0">
                <a:latin typeface="Calibri" pitchFamily="34" charset="0"/>
              </a:rPr>
            </a:br>
            <a:r>
              <a:rPr lang="da-DK" dirty="0" smtClean="0">
                <a:latin typeface="Calibri" pitchFamily="34" charset="0"/>
              </a:rPr>
              <a:t/>
            </a:r>
            <a:br>
              <a:rPr lang="da-DK" dirty="0" smtClean="0">
                <a:latin typeface="Calibri" pitchFamily="34" charset="0"/>
              </a:rPr>
            </a:br>
            <a:r>
              <a:rPr lang="da-DK" dirty="0" smtClean="0">
                <a:latin typeface="Calibri" pitchFamily="34" charset="0"/>
              </a:rPr>
              <a:t>Uddannelse, beskæftigelse og det danske produktivitetsproblem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sz="quarter" idx="1"/>
          </p:nvPr>
        </p:nvSpPr>
        <p:spPr>
          <a:xfrm>
            <a:off x="1357313" y="3573463"/>
            <a:ext cx="6486525" cy="1219200"/>
          </a:xfrm>
        </p:spPr>
        <p:txBody>
          <a:bodyPr/>
          <a:lstStyle/>
          <a:p>
            <a:pPr algn="ctr" eaLnBrk="1" hangingPunct="1"/>
            <a:r>
              <a:rPr lang="da-DK" sz="2000" dirty="0" smtClean="0">
                <a:latin typeface="Calibri" pitchFamily="34" charset="0"/>
              </a:rPr>
              <a:t>Carl-Johan Dalgaard</a:t>
            </a:r>
          </a:p>
          <a:p>
            <a:pPr algn="ctr" eaLnBrk="1" hangingPunct="1"/>
            <a:endParaRPr lang="da-DK" sz="2000" dirty="0" smtClean="0">
              <a:latin typeface="Calibri" pitchFamily="34" charset="0"/>
            </a:endParaRPr>
          </a:p>
          <a:p>
            <a:pPr algn="ctr" eaLnBrk="1" hangingPunct="1"/>
            <a:r>
              <a:rPr lang="da-DK" sz="2000" dirty="0" err="1" smtClean="0">
                <a:latin typeface="Calibri" pitchFamily="34" charset="0"/>
              </a:rPr>
              <a:t>Beskæftigelsesrådet</a:t>
            </a:r>
            <a:endParaRPr lang="da-DK" sz="2000" dirty="0" smtClean="0">
              <a:latin typeface="Calibri" pitchFamily="34" charset="0"/>
            </a:endParaRPr>
          </a:p>
          <a:p>
            <a:pPr algn="ctr" eaLnBrk="1" hangingPunct="1"/>
            <a:r>
              <a:rPr lang="da-DK" sz="2000" dirty="0" smtClean="0">
                <a:latin typeface="Calibri" pitchFamily="34" charset="0"/>
              </a:rPr>
              <a:t>19.3.2013</a:t>
            </a:r>
          </a:p>
          <a:p>
            <a:pPr algn="ctr" eaLnBrk="1" hangingPunct="1"/>
            <a:endParaRPr lang="da-DK" sz="24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100" y="1943100"/>
            <a:ext cx="6847284" cy="3862164"/>
          </a:xfrm>
        </p:spPr>
        <p:txBody>
          <a:bodyPr/>
          <a:lstStyle/>
          <a:p>
            <a:pPr eaLnBrk="1" hangingPunct="1"/>
            <a:r>
              <a:rPr lang="da-DK" dirty="0" smtClean="0"/>
              <a:t>Hvad driver denne </a:t>
            </a:r>
            <a:r>
              <a:rPr lang="da-DK" u="sng" dirty="0" smtClean="0"/>
              <a:t>langsigtede</a:t>
            </a:r>
            <a:r>
              <a:rPr lang="da-DK" dirty="0" smtClean="0"/>
              <a:t> udvikling (og at den tager fart</a:t>
            </a:r>
          </a:p>
          <a:p>
            <a:pPr eaLnBrk="1" hangingPunct="1"/>
            <a:r>
              <a:rPr lang="da-DK" dirty="0" smtClean="0"/>
              <a:t> ”for nylig”)?</a:t>
            </a:r>
          </a:p>
          <a:p>
            <a:pPr eaLnBrk="1" hangingPunct="1"/>
            <a:endParaRPr lang="da-DK" dirty="0" smtClean="0"/>
          </a:p>
          <a:p>
            <a:pPr eaLnBrk="1" hangingPunct="1"/>
            <a:r>
              <a:rPr lang="da-DK" dirty="0" smtClean="0"/>
              <a:t>Over </a:t>
            </a:r>
            <a:r>
              <a:rPr lang="da-DK" u="sng" dirty="0" smtClean="0"/>
              <a:t>længere perioder</a:t>
            </a:r>
            <a:r>
              <a:rPr lang="da-DK" dirty="0" smtClean="0"/>
              <a:t> følger lønudviklingen produktiviteten.</a:t>
            </a:r>
          </a:p>
          <a:p>
            <a:pPr eaLnBrk="1" hangingPunct="1"/>
            <a:endParaRPr lang="da-DK" dirty="0" smtClean="0"/>
          </a:p>
          <a:p>
            <a:pPr lvl="1" eaLnBrk="1" hangingPunct="1"/>
            <a:r>
              <a:rPr lang="da-DK" sz="1600" u="sng" dirty="0" smtClean="0"/>
              <a:t>Simpel mekanisme</a:t>
            </a:r>
            <a:r>
              <a:rPr lang="da-DK" sz="1600" dirty="0" smtClean="0"/>
              <a:t>: virksomhedens overlevelse og evne til at tiltrække arbejdskraft</a:t>
            </a:r>
          </a:p>
          <a:p>
            <a:pPr lvl="1" eaLnBrk="1" hangingPunct="1"/>
            <a:endParaRPr lang="da-DK" sz="1600" dirty="0" smtClean="0"/>
          </a:p>
          <a:p>
            <a:pPr lvl="1" eaLnBrk="1" hangingPunct="1"/>
            <a:r>
              <a:rPr lang="da-DK" sz="1600" dirty="0" smtClean="0"/>
              <a:t>Forbigående kan mekanismen sættes ud af kraft </a:t>
            </a:r>
            <a:r>
              <a:rPr lang="da-DK" sz="1600" dirty="0" smtClean="0">
                <a:sym typeface="Wingdings" pitchFamily="2" charset="2"/>
              </a:rPr>
              <a:t> forringet </a:t>
            </a:r>
            <a:r>
              <a:rPr lang="da-DK" sz="1600" dirty="0" err="1" smtClean="0">
                <a:sym typeface="Wingdings" pitchFamily="2" charset="2"/>
              </a:rPr>
              <a:t>løn-konkurrenceevne</a:t>
            </a:r>
            <a:r>
              <a:rPr lang="da-DK" sz="1600" dirty="0" smtClean="0">
                <a:sym typeface="Wingdings" pitchFamily="2" charset="2"/>
              </a:rPr>
              <a:t> (hvis </a:t>
            </a:r>
            <a:r>
              <a:rPr lang="da-DK" sz="1600" dirty="0" err="1" smtClean="0">
                <a:sym typeface="Wingdings" pitchFamily="2" charset="2"/>
              </a:rPr>
              <a:t>løn&gt;produktivitet</a:t>
            </a:r>
            <a:r>
              <a:rPr lang="da-DK" sz="1600" dirty="0" smtClean="0">
                <a:sym typeface="Wingdings" pitchFamily="2" charset="2"/>
              </a:rPr>
              <a:t>)</a:t>
            </a:r>
            <a:endParaRPr lang="da-DK" sz="1600" dirty="0" smtClean="0"/>
          </a:p>
          <a:p>
            <a:pPr lvl="1" eaLnBrk="1" hangingPunct="1"/>
            <a:r>
              <a:rPr lang="da-DK" sz="1600" dirty="0" smtClean="0"/>
              <a:t>Men når ”festen” er forbi vil beskæftigelsen (gradvist) tilpasse sig og genskabe linket mellem lønninger og produktivitet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Picture 4" descr="Løn og produktivite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6409333" cy="4942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844824"/>
            <a:ext cx="82809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da-DK" sz="1600" b="1" dirty="0" smtClean="0"/>
              <a:t>Konsekvenser</a:t>
            </a:r>
            <a:r>
              <a:rPr lang="da-DK" sz="1600" dirty="0" smtClean="0"/>
              <a:t>: </a:t>
            </a:r>
          </a:p>
          <a:p>
            <a:pPr eaLnBrk="1" hangingPunct="1"/>
            <a:endParaRPr lang="da-DK" sz="1600" dirty="0" smtClean="0"/>
          </a:p>
          <a:p>
            <a:pPr eaLnBrk="1" hangingPunct="1"/>
            <a:r>
              <a:rPr lang="da-DK" sz="1600" dirty="0" smtClean="0"/>
              <a:t>Øget produktivitet øger altså efterspørgslen efter arbejdskraft på længere sigt. Højere løn eller større beskæftigelse? Afhænger af udviklingen i </a:t>
            </a:r>
            <a:r>
              <a:rPr lang="da-DK" sz="1600" u="sng" dirty="0" smtClean="0"/>
              <a:t>arbejdsudbuddet</a:t>
            </a:r>
            <a:r>
              <a:rPr lang="da-DK" sz="1600" dirty="0" smtClean="0"/>
              <a:t>.</a:t>
            </a:r>
          </a:p>
          <a:p>
            <a:pPr eaLnBrk="1" hangingPunct="1"/>
            <a:endParaRPr lang="da-DK" sz="1600" dirty="0" smtClean="0"/>
          </a:p>
          <a:p>
            <a:pPr eaLnBrk="1" hangingPunct="1"/>
            <a:r>
              <a:rPr lang="da-DK" sz="1600" dirty="0" smtClean="0"/>
              <a:t>Altså: nær sammenhæng mellem udviklingen i arbejdsstyrken og samlet beskæftigelsen, over længere perioder. Beskæftigelsen er ”bestemt” af udbuddet.</a:t>
            </a:r>
          </a:p>
          <a:p>
            <a:pPr eaLnBrk="1" hangingPunct="1"/>
            <a:endParaRPr lang="da-DK" sz="1600" dirty="0" smtClean="0"/>
          </a:p>
          <a:p>
            <a:pPr eaLnBrk="1" hangingPunct="1"/>
            <a:r>
              <a:rPr lang="da-DK" sz="1600" dirty="0" smtClean="0"/>
              <a:t>Men hvad forklarer så </a:t>
            </a:r>
            <a:r>
              <a:rPr lang="da-DK" sz="1600" u="sng" dirty="0" smtClean="0"/>
              <a:t>fordelingen</a:t>
            </a:r>
            <a:r>
              <a:rPr lang="da-DK" sz="1600" dirty="0" smtClean="0"/>
              <a:t> af beskæftigelsen på tværs af sektorerne? </a:t>
            </a:r>
          </a:p>
          <a:p>
            <a:pPr eaLnBrk="1" hangingPunct="1"/>
            <a:endParaRPr lang="da-DK" sz="1600" u="sng" dirty="0" smtClean="0"/>
          </a:p>
          <a:p>
            <a:pPr eaLnBrk="1" hangingPunct="1"/>
            <a:r>
              <a:rPr lang="da-DK" sz="1600" u="sng" dirty="0" smtClean="0"/>
              <a:t>Relativ</a:t>
            </a:r>
            <a:r>
              <a:rPr lang="da-DK" sz="1600" dirty="0" smtClean="0"/>
              <a:t> produktivitetsudvikling </a:t>
            </a:r>
            <a:r>
              <a:rPr lang="da-DK" sz="1600" i="1" dirty="0" smtClean="0"/>
              <a:t>mellem</a:t>
            </a:r>
            <a:r>
              <a:rPr lang="da-DK" sz="1600" dirty="0" smtClean="0"/>
              <a:t> sektorerne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323850" y="1916832"/>
            <a:ext cx="8640763" cy="436331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a-DK" sz="1600" b="1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modsatrettede effekter af øget</a:t>
            </a:r>
            <a:r>
              <a:rPr kumimoji="0" lang="da-DK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industriproduktivitet</a:t>
            </a:r>
            <a:endParaRPr kumimoji="0" lang="da-DK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da-DK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”Arbejdsmarked”. Øget produktivitet i industrien (relativt til service) </a:t>
            </a: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øget efterspørgsel efter arbejdskraft i industrien  øget beskæftigelse i industrien.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da-DK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”Varemarked”. Den produktivitets skabte lønstigning  øget efterspørgsel efter services  mere beskæftigelse i services.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Hvad dominerer? Det viser sig, at hvis efterspørgslen efter service er relativt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prisufølsom (elasticitet &lt; 1), da dominerer </a:t>
            </a:r>
            <a:r>
              <a:rPr kumimoji="0" lang="da-DK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2</a:t>
            </a: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Og det er i praksis hvad vi ser …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43100"/>
            <a:ext cx="7992888" cy="3934172"/>
          </a:xfrm>
        </p:spPr>
        <p:txBody>
          <a:bodyPr/>
          <a:lstStyle/>
          <a:p>
            <a:pPr algn="ctr"/>
            <a:r>
              <a:rPr lang="da-DK" u="sng" dirty="0" smtClean="0"/>
              <a:t>BUNDLINJE 2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Den lave produktivitetsvækst i markedsservice (relativt til industrien) kan anses som en central forklaring på den </a:t>
            </a:r>
            <a:r>
              <a:rPr lang="da-DK" u="sng" dirty="0" smtClean="0"/>
              <a:t>langsigtede</a:t>
            </a:r>
            <a:r>
              <a:rPr lang="da-DK" dirty="0" smtClean="0"/>
              <a:t> tendens til faldende beskæftigelse i industrien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Komparativt langsommelige produktivitetsvækst i services siden midten af 1990’erne har bidraget til et forstærket tab af industriarbejdspladser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r>
              <a:rPr lang="da-DK" dirty="0" smtClean="0">
                <a:sym typeface="Wingdings" pitchFamily="2" charset="2"/>
              </a:rPr>
              <a:t>  Styrkelse af produktivitetsvæksten i services vil både kunne løfte den samlede vækst i samfundet, </a:t>
            </a:r>
            <a:r>
              <a:rPr lang="da-DK" u="sng" dirty="0" smtClean="0">
                <a:sym typeface="Wingdings" pitchFamily="2" charset="2"/>
              </a:rPr>
              <a:t>og</a:t>
            </a:r>
            <a:r>
              <a:rPr lang="da-DK" dirty="0" smtClean="0">
                <a:sym typeface="Wingdings" pitchFamily="2" charset="2"/>
              </a:rPr>
              <a:t> bidrage til at bremse faldet i industriarbejdspladser i Danmark.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sz="2000" dirty="0" smtClean="0"/>
              <a:t>Hvad rolle kan uddannelse spille?</a:t>
            </a:r>
            <a:endParaRPr lang="da-D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808"/>
            <a:ext cx="8892480" cy="46805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a-DK" sz="1700" dirty="0" smtClean="0"/>
              <a:t>Uddannelse (af given kvalitet) påvirker vækstprocessen på et utal af måder</a:t>
            </a:r>
          </a:p>
          <a:p>
            <a:pPr>
              <a:buFont typeface="Arial" pitchFamily="34" charset="0"/>
              <a:buChar char="•"/>
            </a:pPr>
            <a:endParaRPr lang="da-DK" sz="1700" dirty="0" smtClean="0"/>
          </a:p>
          <a:p>
            <a:pPr>
              <a:buFont typeface="Arial" pitchFamily="34" charset="0"/>
              <a:buChar char="•"/>
            </a:pPr>
            <a:r>
              <a:rPr lang="da-DK" sz="1700" dirty="0" smtClean="0"/>
              <a:t>Grundliggende: </a:t>
            </a:r>
            <a:br>
              <a:rPr lang="da-DK" sz="1700" dirty="0" smtClean="0"/>
            </a:br>
            <a:endParaRPr lang="da-DK" sz="1700" dirty="0" smtClean="0"/>
          </a:p>
          <a:p>
            <a:pPr lvl="1">
              <a:buFont typeface="Arial" pitchFamily="34" charset="0"/>
              <a:buChar char="•"/>
            </a:pPr>
            <a:r>
              <a:rPr lang="da-DK" sz="1700" dirty="0" smtClean="0"/>
              <a:t>Øger individets produktivitet, derigennem ”gennemsnittet”. ”Direkte effekt”</a:t>
            </a:r>
          </a:p>
          <a:p>
            <a:pPr lvl="1">
              <a:buFont typeface="Arial" pitchFamily="34" charset="0"/>
              <a:buChar char="•"/>
            </a:pPr>
            <a:r>
              <a:rPr lang="da-DK" sz="1700" dirty="0" smtClean="0"/>
              <a:t>Øger </a:t>
            </a:r>
            <a:r>
              <a:rPr lang="da-DK" sz="1700" u="sng" dirty="0" smtClean="0"/>
              <a:t>overførselstempoet</a:t>
            </a:r>
            <a:r>
              <a:rPr lang="da-DK" sz="1700" dirty="0" smtClean="0"/>
              <a:t> af nye ”ideer” fra omverdenen og styrker derigennem gennemsnitsproduktiviteten. ”Indirekte effekt”.</a:t>
            </a:r>
          </a:p>
          <a:p>
            <a:pPr lvl="2">
              <a:buFont typeface="Arial" pitchFamily="34" charset="0"/>
              <a:buChar char="•"/>
            </a:pPr>
            <a:r>
              <a:rPr lang="da-DK" sz="1700" dirty="0" smtClean="0"/>
              <a:t>Teoretisk, og empirisk (makro): Betydningen af højtuddannede forøges jo tættere man befinder sig på ”</a:t>
            </a:r>
            <a:r>
              <a:rPr lang="da-DK" sz="1700" dirty="0" err="1" smtClean="0"/>
              <a:t>best</a:t>
            </a:r>
            <a:r>
              <a:rPr lang="da-DK" sz="1700" dirty="0" smtClean="0"/>
              <a:t> </a:t>
            </a:r>
            <a:r>
              <a:rPr lang="da-DK" sz="1700" dirty="0" err="1" smtClean="0"/>
              <a:t>practise</a:t>
            </a:r>
            <a:r>
              <a:rPr lang="da-DK" sz="1700" dirty="0" smtClean="0"/>
              <a:t>”, internationalt set</a:t>
            </a:r>
          </a:p>
          <a:p>
            <a:pPr lvl="1">
              <a:buFont typeface="Arial" pitchFamily="34" charset="0"/>
              <a:buChar char="•"/>
            </a:pPr>
            <a:endParaRPr lang="da-DK" sz="1700" dirty="0" smtClean="0"/>
          </a:p>
          <a:p>
            <a:pPr>
              <a:buFont typeface="Wingdings" pitchFamily="2" charset="2"/>
              <a:buChar char="à"/>
            </a:pPr>
            <a:r>
              <a:rPr lang="da-DK" sz="1700" dirty="0" smtClean="0">
                <a:sym typeface="Wingdings" pitchFamily="2" charset="2"/>
              </a:rPr>
              <a:t>Vigtigt at uddanne arbejdskraft, og at denne finder anvendelse i erhvervslivet</a:t>
            </a:r>
          </a:p>
          <a:p>
            <a:pPr>
              <a:buFont typeface="Wingdings" pitchFamily="2" charset="2"/>
              <a:buChar char="à"/>
            </a:pPr>
            <a:endParaRPr lang="da-DK" sz="1700" dirty="0" smtClean="0"/>
          </a:p>
          <a:p>
            <a:pPr>
              <a:buFont typeface="Arial" pitchFamily="34" charset="0"/>
              <a:buChar char="•"/>
            </a:pPr>
            <a:r>
              <a:rPr lang="da-DK" sz="1700" dirty="0" smtClean="0"/>
              <a:t>I lyset af ”diagnosen”: Uddannelsesniveauet i markedsservice?</a:t>
            </a:r>
          </a:p>
          <a:p>
            <a:pPr lvl="1"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 lvl="1"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 lvl="1">
              <a:buFont typeface="Arial" pitchFamily="34" charset="0"/>
              <a:buChar char="•"/>
            </a:pPr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700808"/>
            <a:ext cx="6694587" cy="379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1560" y="580526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Forskellene muligvis overvurderet i tabellen. Men selv en betydelig mindre forskel vil kunne ”redegøre” for en god bid af produktivitetsforskellen DK-US vurderet alene på uddannelses </a:t>
            </a:r>
            <a:r>
              <a:rPr lang="da-DK" sz="1600" u="sng" dirty="0" smtClean="0"/>
              <a:t>direkte</a:t>
            </a:r>
            <a:r>
              <a:rPr lang="da-DK" sz="1600" dirty="0" smtClean="0"/>
              <a:t> bidrag til produktivitet.</a:t>
            </a:r>
            <a:endParaRPr lang="da-DK" sz="1600" dirty="0"/>
          </a:p>
        </p:txBody>
      </p:sp>
      <p:sp>
        <p:nvSpPr>
          <p:cNvPr id="6" name="Oval 5"/>
          <p:cNvSpPr/>
          <p:nvPr/>
        </p:nvSpPr>
        <p:spPr>
          <a:xfrm>
            <a:off x="5652120" y="2708920"/>
            <a:ext cx="23042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Oval 6"/>
          <p:cNvSpPr/>
          <p:nvPr/>
        </p:nvSpPr>
        <p:spPr>
          <a:xfrm>
            <a:off x="5580112" y="4149080"/>
            <a:ext cx="23042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755575" y="2420888"/>
            <a:ext cx="7923623" cy="30719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xtBox 10"/>
          <p:cNvSpPr txBox="1"/>
          <p:nvPr/>
        </p:nvSpPr>
        <p:spPr>
          <a:xfrm>
            <a:off x="899592" y="2564902"/>
            <a:ext cx="763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b="1" dirty="0" smtClean="0">
                <a:solidFill>
                  <a:srgbClr val="FFFFFF"/>
                </a:solidFill>
              </a:rPr>
              <a:t>Kandidat til vigtig ”faktor X”: </a:t>
            </a:r>
          </a:p>
          <a:p>
            <a:pPr>
              <a:buFont typeface="Arial" pitchFamily="34" charset="0"/>
              <a:buChar char="•"/>
            </a:pPr>
            <a:endParaRPr lang="da-DK" sz="1800" dirty="0" smtClean="0">
              <a:solidFill>
                <a:srgbClr val="FFFF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a-DK" sz="1800" dirty="0" smtClean="0">
                <a:solidFill>
                  <a:srgbClr val="FFFFFF"/>
                </a:solidFill>
              </a:rPr>
              <a:t>EU/DK ”ens”, forskellig fra US (mere uddannelsesintensiv)</a:t>
            </a:r>
          </a:p>
          <a:p>
            <a:pPr>
              <a:buFont typeface="Arial" pitchFamily="34" charset="0"/>
              <a:buChar char="•"/>
            </a:pPr>
            <a:endParaRPr lang="da-DK" sz="1800" dirty="0" smtClean="0">
              <a:solidFill>
                <a:srgbClr val="FFFF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a-DK" sz="1800" dirty="0" smtClean="0">
                <a:solidFill>
                  <a:srgbClr val="FFFFFF"/>
                </a:solidFill>
              </a:rPr>
              <a:t> Særlig vigtig i forhold til markedsservice</a:t>
            </a:r>
          </a:p>
          <a:p>
            <a:pPr>
              <a:buFont typeface="Arial" pitchFamily="34" charset="0"/>
              <a:buChar char="•"/>
            </a:pPr>
            <a:endParaRPr lang="da-DK" sz="1800" dirty="0" smtClean="0">
              <a:solidFill>
                <a:srgbClr val="FFFF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a-DK" sz="1800" dirty="0" smtClean="0">
                <a:solidFill>
                  <a:srgbClr val="FFFFFF"/>
                </a:solidFill>
              </a:rPr>
              <a:t> IT og WWW kan have øget betydningen af uddannelse i sektoren siden midten af 1990’erne</a:t>
            </a:r>
          </a:p>
          <a:p>
            <a:endParaRPr lang="da-DK" dirty="0" smtClean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0" grpId="0" animBg="1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482453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Men vil flere uddannede styrke produktiviteten i </a:t>
            </a:r>
            <a:r>
              <a:rPr lang="da-DK" smtClean="0"/>
              <a:t>service virksomhederne? </a:t>
            </a: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Mange relativt uproduktive virksomheder (målt på omsætning / timebeskæftigelse). Gælder industri, men også service. ”Halen” trækker gennemsnitsproduktiviteten ned. Men hvordan kan de overleve?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”Kvalitet” af input; </a:t>
            </a:r>
            <a:r>
              <a:rPr lang="da-DK" dirty="0" err="1" smtClean="0"/>
              <a:t>lavproduktive</a:t>
            </a:r>
            <a:r>
              <a:rPr lang="da-DK" dirty="0" smtClean="0"/>
              <a:t> virksomheder (i service, fx) anvender ikke uddannet arbejdskraft?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Empirisk kan forskellen mellem ”top og bund” i dansk service reduceres med omkring 20% ved forbedret uddannelsesniveau i de lav produktive virksomheder (Fox og </a:t>
            </a:r>
            <a:r>
              <a:rPr lang="da-DK" dirty="0" err="1" smtClean="0"/>
              <a:t>Smeets</a:t>
            </a:r>
            <a:r>
              <a:rPr lang="da-DK" dirty="0" smtClean="0"/>
              <a:t>, 2011, IER). </a:t>
            </a:r>
          </a:p>
          <a:p>
            <a:pPr lvl="1">
              <a:buFont typeface="Arial" pitchFamily="34" charset="0"/>
              <a:buChar char="•"/>
            </a:pPr>
            <a:r>
              <a:rPr lang="da-DK" sz="1600" dirty="0" smtClean="0"/>
              <a:t>Dækker bl.a. hotel og restauration; reklamevirksomhed og computer aktiviteter (Revision er der åbenbart ikke meget at hente i)</a:t>
            </a:r>
          </a:p>
          <a:p>
            <a:pPr>
              <a:buFont typeface="Arial" pitchFamily="34" charset="0"/>
              <a:buChar char="•"/>
            </a:pPr>
            <a:endParaRPr lang="da-DK" sz="1800" dirty="0" smtClean="0"/>
          </a:p>
          <a:p>
            <a:r>
              <a:rPr lang="da-DK" sz="1800" dirty="0" smtClean="0">
                <a:sym typeface="Wingdings" pitchFamily="2" charset="2"/>
              </a:rPr>
              <a:t> </a:t>
            </a:r>
            <a:r>
              <a:rPr lang="da-DK" dirty="0" smtClean="0">
                <a:sym typeface="Wingdings" pitchFamily="2" charset="2"/>
              </a:rPr>
              <a:t>Øget uddannelsesniveau i sektoren vil påvirke virksomhedsselektion og derigennem produktivitet på samfundsniveau</a:t>
            </a: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08912" cy="4824536"/>
          </a:xfrm>
        </p:spPr>
        <p:txBody>
          <a:bodyPr/>
          <a:lstStyle/>
          <a:p>
            <a:pPr algn="ctr"/>
            <a:r>
              <a:rPr lang="da-DK" dirty="0" smtClean="0"/>
              <a:t>Bundlinje 3 og opsummering</a:t>
            </a:r>
          </a:p>
          <a:p>
            <a:pPr algn="ctr"/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Sløj produktivitetsvækst i markedsservice </a:t>
            </a:r>
            <a:r>
              <a:rPr lang="da-DK" dirty="0" smtClean="0">
                <a:sym typeface="Wingdings" pitchFamily="2" charset="2"/>
              </a:rPr>
              <a:t> sløj samlet produktivitetsvækst i DK siden midten af 1990’erne</a:t>
            </a:r>
          </a:p>
          <a:p>
            <a:pPr>
              <a:buFont typeface="Arial" pitchFamily="34" charset="0"/>
              <a:buChar char="•"/>
            </a:pPr>
            <a:endParaRPr lang="da-DK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da-DK" dirty="0" smtClean="0">
                <a:sym typeface="Wingdings" pitchFamily="2" charset="2"/>
              </a:rPr>
              <a:t>Har også bidraget til tabet af industriarbejdspladser</a:t>
            </a:r>
          </a:p>
          <a:p>
            <a:pPr>
              <a:buFont typeface="Arial" pitchFamily="34" charset="0"/>
              <a:buChar char="•"/>
            </a:pPr>
            <a:endParaRPr lang="da-DK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da-DK" dirty="0" smtClean="0">
                <a:sym typeface="Wingdings" pitchFamily="2" charset="2"/>
              </a:rPr>
              <a:t>Sektoren er karakteriseret ved (internationalt set; specielt i forhold til US) lav uddannelsesintensitet</a:t>
            </a:r>
          </a:p>
          <a:p>
            <a:pPr lvl="1">
              <a:buFont typeface="Arial" pitchFamily="34" charset="0"/>
              <a:buChar char="•"/>
            </a:pPr>
            <a:endParaRPr lang="da-DK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da-DK" u="sng" dirty="0" smtClean="0"/>
              <a:t>Centrale spørgsmål</a:t>
            </a:r>
            <a:r>
              <a:rPr lang="da-DK" dirty="0" smtClean="0"/>
              <a:t>: Hvorfor er service sektoren ikke mere uddannelsesintensiv? Generelt: Hvordan får vi mere uddannet arbejdskraft ud i den private sektor? Muligvis knyttet til </a:t>
            </a:r>
            <a:r>
              <a:rPr lang="da-DK" dirty="0" err="1" smtClean="0"/>
              <a:t>spg</a:t>
            </a:r>
            <a:r>
              <a:rPr lang="da-DK" dirty="0" smtClean="0"/>
              <a:t> om hvorfor danske virksomheder sjældent vokser sig store…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 algn="ctr"/>
            <a:endParaRPr lang="da-DK" dirty="0" smtClean="0"/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279332" cy="4366220"/>
          </a:xfrm>
        </p:spPr>
        <p:txBody>
          <a:bodyPr/>
          <a:lstStyle/>
          <a:p>
            <a:pPr algn="ctr"/>
            <a:r>
              <a:rPr lang="da-DK" dirty="0" smtClean="0"/>
              <a:t>3 Spørgsmål:</a:t>
            </a:r>
          </a:p>
          <a:p>
            <a:endParaRPr lang="da-DK" dirty="0" smtClean="0"/>
          </a:p>
          <a:p>
            <a:endParaRPr lang="da-DK" dirty="0" smtClean="0"/>
          </a:p>
          <a:p>
            <a:pPr>
              <a:buFont typeface="+mj-lt"/>
              <a:buAutoNum type="arabicPeriod"/>
            </a:pPr>
            <a:r>
              <a:rPr lang="da-DK" dirty="0" smtClean="0"/>
              <a:t>Hvori består det danske produktivitetsproblem?</a:t>
            </a:r>
          </a:p>
          <a:p>
            <a:pPr>
              <a:buFont typeface="+mj-lt"/>
              <a:buAutoNum type="arabicPeriod"/>
            </a:pPr>
            <a:endParaRPr lang="da-DK" dirty="0" smtClean="0"/>
          </a:p>
          <a:p>
            <a:pPr>
              <a:buFont typeface="+mj-lt"/>
              <a:buAutoNum type="arabicPeriod"/>
            </a:pPr>
            <a:r>
              <a:rPr lang="da-DK" dirty="0" smtClean="0"/>
              <a:t>Hvorfor har Danmark tabt så mange industriarbejdspladser?</a:t>
            </a:r>
          </a:p>
          <a:p>
            <a:pPr>
              <a:buFont typeface="+mj-lt"/>
              <a:buAutoNum type="arabicPeriod"/>
            </a:pPr>
            <a:endParaRPr lang="da-DK" dirty="0" smtClean="0"/>
          </a:p>
          <a:p>
            <a:pPr>
              <a:buFont typeface="+mj-lt"/>
              <a:buAutoNum type="arabicPeriod"/>
            </a:pPr>
            <a:r>
              <a:rPr lang="da-DK" dirty="0" smtClean="0"/>
              <a:t>Hvilken rolle kan uddannelse tænkeligt spille i forhold til at accelerere væksten (og fastholde arbejdspladser i industrien)?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dirty="0" smtClean="0"/>
              <a:t>Tak for jeres opmærksomhed!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b="1" dirty="0" smtClean="0"/>
              <a:t>Bonus slides</a:t>
            </a:r>
            <a:endParaRPr lang="da-D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0"/>
            <a:ext cx="6264696" cy="3999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732240" y="3284984"/>
            <a:ext cx="432048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Oval 5"/>
          <p:cNvSpPr/>
          <p:nvPr/>
        </p:nvSpPr>
        <p:spPr>
          <a:xfrm>
            <a:off x="3707904" y="3212976"/>
            <a:ext cx="1224136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Oval 6"/>
          <p:cNvSpPr/>
          <p:nvPr/>
        </p:nvSpPr>
        <p:spPr>
          <a:xfrm>
            <a:off x="6732240" y="4581128"/>
            <a:ext cx="432048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xtBox 7"/>
          <p:cNvSpPr txBox="1"/>
          <p:nvPr/>
        </p:nvSpPr>
        <p:spPr>
          <a:xfrm>
            <a:off x="899592" y="5949280"/>
            <a:ext cx="74168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Aggregeret konsekvens: 0,4* (3,3-0,9) = 0,96% </a:t>
            </a:r>
            <a:endParaRPr lang="da-DK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772816"/>
            <a:ext cx="663194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128792" cy="4601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1403648" y="2132607"/>
            <a:ext cx="73025" cy="3671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476673" y="5733057"/>
            <a:ext cx="5903913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548111" y="1988145"/>
            <a:ext cx="2232025" cy="360362"/>
          </a:xfrm>
          <a:prstGeom prst="rect">
            <a:avLst/>
          </a:prstGeom>
          <a:noFill/>
        </p:spPr>
        <p:txBody>
          <a:bodyPr lIns="0" tIns="0" rIns="0" bIns="0">
            <a:normAutofit fontScale="85000" lnSpcReduction="1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Relativ pris på services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69286" y="5877520"/>
            <a:ext cx="2735262" cy="431800"/>
          </a:xfrm>
          <a:prstGeom prst="rect">
            <a:avLst/>
          </a:prstGeom>
          <a:noFill/>
        </p:spPr>
        <p:txBody>
          <a:bodyPr lIns="0" tIns="0" rIns="0" bIns="0">
            <a:normAutofit fontScale="85000" lnSpcReduction="2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Relativ beskæftigelse i services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2268836" y="2421532"/>
            <a:ext cx="3887787" cy="3095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340273" y="2564407"/>
            <a:ext cx="4392613" cy="2736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124373" y="1916707"/>
            <a:ext cx="3240088" cy="2520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5004098" y="2348507"/>
            <a:ext cx="504825" cy="431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80136" y="2421532"/>
            <a:ext cx="3384550" cy="2159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6156623" y="4364632"/>
            <a:ext cx="360363" cy="431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4284961" y="3716932"/>
            <a:ext cx="143023" cy="216124"/>
          </a:xfrm>
          <a:prstGeom prst="ellipse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55000" lnSpcReduction="20000"/>
          </a:bodyPr>
          <a:lstStyle/>
          <a:p>
            <a:pPr algn="ctr">
              <a:defRPr/>
            </a:pPr>
            <a:endParaRPr lang="da-DK" sz="2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28061" y="1988145"/>
            <a:ext cx="2305050" cy="576262"/>
          </a:xfrm>
          <a:prstGeom prst="rect">
            <a:avLst/>
          </a:prstGeom>
          <a:noFill/>
        </p:spPr>
        <p:txBody>
          <a:bodyPr lIns="0" tIns="0" rIns="0" bIns="0">
            <a:normAutofit lnSpcReduction="1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Ligevægt på arbejdsmarkedet</a:t>
            </a:r>
          </a:p>
        </p:txBody>
      </p:sp>
      <p:sp>
        <p:nvSpPr>
          <p:cNvPr id="40" name="TextBox 26"/>
          <p:cNvSpPr txBox="1">
            <a:spLocks noChangeArrowheads="1"/>
          </p:cNvSpPr>
          <p:nvPr/>
        </p:nvSpPr>
        <p:spPr bwMode="auto">
          <a:xfrm>
            <a:off x="6876256" y="4797152"/>
            <a:ext cx="18002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da-DK" sz="2000" dirty="0"/>
              <a:t>Ligevægt på </a:t>
            </a:r>
            <a:r>
              <a:rPr lang="da-DK" sz="2000" dirty="0" smtClean="0"/>
              <a:t>marked for services</a:t>
            </a:r>
            <a:endParaRPr lang="da-D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1403648" y="2132607"/>
            <a:ext cx="73025" cy="3671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476673" y="5733057"/>
            <a:ext cx="5903913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48111" y="1988145"/>
            <a:ext cx="2232025" cy="360362"/>
          </a:xfrm>
          <a:prstGeom prst="rect">
            <a:avLst/>
          </a:prstGeom>
          <a:noFill/>
        </p:spPr>
        <p:txBody>
          <a:bodyPr lIns="0" tIns="0" rIns="0" bIns="0">
            <a:normAutofit fontScale="85000" lnSpcReduction="1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Relativ pris på services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69286" y="5877520"/>
            <a:ext cx="2735262" cy="431800"/>
          </a:xfrm>
          <a:prstGeom prst="rect">
            <a:avLst/>
          </a:prstGeom>
          <a:noFill/>
        </p:spPr>
        <p:txBody>
          <a:bodyPr lIns="0" tIns="0" rIns="0" bIns="0">
            <a:normAutofit fontScale="85000" lnSpcReduction="2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Relativ beskæftigelse i services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268836" y="2421532"/>
            <a:ext cx="3887787" cy="3095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340273" y="2564407"/>
            <a:ext cx="4392613" cy="2736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124373" y="1916707"/>
            <a:ext cx="3240088" cy="2520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5004098" y="2348507"/>
            <a:ext cx="504825" cy="431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780136" y="2421532"/>
            <a:ext cx="3384550" cy="2159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156623" y="4004270"/>
            <a:ext cx="647700" cy="7921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996036" y="2132607"/>
            <a:ext cx="3384550" cy="2160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59861" y="2708870"/>
            <a:ext cx="2017712" cy="863600"/>
          </a:xfrm>
          <a:prstGeom prst="rect">
            <a:avLst/>
          </a:prstGeom>
          <a:noFill/>
        </p:spPr>
        <p:txBody>
          <a:bodyPr lIns="0" tIns="0" rIns="0" bIns="0">
            <a:normAutofit fontScale="85000" lnSpcReduction="2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Hvis efterspørgsel efter services er relativt pris uelastisk (&lt;1)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6804323" y="3501032"/>
            <a:ext cx="431800" cy="2873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4284961" y="3716932"/>
            <a:ext cx="142875" cy="215900"/>
          </a:xfrm>
          <a:prstGeom prst="ellipse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55000" lnSpcReduction="20000"/>
          </a:bodyPr>
          <a:lstStyle/>
          <a:p>
            <a:pPr algn="ctr">
              <a:defRPr/>
            </a:pPr>
            <a:endParaRPr lang="da-DK" sz="2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4500861" y="2421532"/>
            <a:ext cx="142875" cy="215900"/>
          </a:xfrm>
          <a:prstGeom prst="ellipse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55000" lnSpcReduction="20000"/>
          </a:bodyPr>
          <a:lstStyle/>
          <a:p>
            <a:pPr algn="ctr">
              <a:defRPr/>
            </a:pPr>
            <a:endParaRPr lang="da-DK" sz="2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5" name="TextBox 28"/>
          <p:cNvSpPr txBox="1">
            <a:spLocks noChangeArrowheads="1"/>
          </p:cNvSpPr>
          <p:nvPr/>
        </p:nvSpPr>
        <p:spPr bwMode="auto">
          <a:xfrm>
            <a:off x="6948264" y="4797152"/>
            <a:ext cx="18002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da-DK" sz="2000" dirty="0"/>
              <a:t>Ligevægt på </a:t>
            </a:r>
            <a:r>
              <a:rPr lang="da-DK" sz="2000" dirty="0" smtClean="0"/>
              <a:t>markedet for services</a:t>
            </a:r>
            <a:endParaRPr lang="da-DK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6228061" y="1988145"/>
            <a:ext cx="2305050" cy="576262"/>
          </a:xfrm>
          <a:prstGeom prst="rect">
            <a:avLst/>
          </a:prstGeom>
          <a:noFill/>
        </p:spPr>
        <p:txBody>
          <a:bodyPr lIns="0" tIns="0" rIns="0" bIns="0">
            <a:normAutofit lnSpcReduction="10000"/>
          </a:bodyPr>
          <a:lstStyle/>
          <a:p>
            <a:pPr>
              <a:defRPr/>
            </a:pPr>
            <a:r>
              <a:rPr lang="da-DK" sz="2000" dirty="0">
                <a:latin typeface="Arial" pitchFamily="34" charset="0"/>
                <a:cs typeface="Arial" pitchFamily="34" charset="0"/>
              </a:rPr>
              <a:t>Ligevægt på arbejdsmarkedet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43100"/>
            <a:ext cx="7488832" cy="3505200"/>
          </a:xfrm>
        </p:spPr>
        <p:txBody>
          <a:bodyPr/>
          <a:lstStyle/>
          <a:p>
            <a:pPr algn="ctr"/>
            <a:r>
              <a:rPr lang="da-DK" dirty="0" smtClean="0"/>
              <a:t>3 Svar:</a:t>
            </a:r>
          </a:p>
          <a:p>
            <a:pPr algn="ctr"/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Vigende produktivitet i markedsservices i DK (og Europa) </a:t>
            </a:r>
            <a:r>
              <a:rPr lang="da-DK" u="sng" dirty="0" smtClean="0"/>
              <a:t>relativt</a:t>
            </a:r>
            <a:r>
              <a:rPr lang="da-DK" dirty="0" smtClean="0"/>
              <a:t> til USA, siden midten af 1990’erne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Lav produktivitetsvækst i markedsservices, relativt til industrien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Et fokusområde: Bedre </a:t>
            </a:r>
            <a:r>
              <a:rPr lang="da-DK" u="sng" dirty="0" smtClean="0"/>
              <a:t>udnyttelse</a:t>
            </a:r>
            <a:r>
              <a:rPr lang="da-DK" dirty="0" smtClean="0"/>
              <a:t> af den uddannede arbejdskraft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sz="2000" dirty="0" smtClean="0"/>
              <a:t>Hvori består det danske produktivitetsproblem?</a:t>
            </a:r>
            <a:endParaRPr lang="da-D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628800"/>
            <a:ext cx="8064896" cy="638175"/>
          </a:xfrm>
        </p:spPr>
        <p:txBody>
          <a:bodyPr/>
          <a:lstStyle/>
          <a:p>
            <a:r>
              <a:rPr lang="da-DK" dirty="0" smtClean="0"/>
              <a:t>Timeproduktiviteten i forhold til USA og Vesteuropa</a:t>
            </a:r>
            <a:endParaRPr lang="da-DK" dirty="0"/>
          </a:p>
        </p:txBody>
      </p:sp>
      <p:graphicFrame>
        <p:nvGraphicFramePr>
          <p:cNvPr id="4" name="Diagram 4"/>
          <p:cNvGraphicFramePr>
            <a:graphicFrameLocks/>
          </p:cNvGraphicFramePr>
          <p:nvPr/>
        </p:nvGraphicFramePr>
        <p:xfrm>
          <a:off x="1403648" y="2348880"/>
          <a:ext cx="6029325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Left Arrow Callout 4"/>
          <p:cNvSpPr/>
          <p:nvPr/>
        </p:nvSpPr>
        <p:spPr>
          <a:xfrm>
            <a:off x="6660232" y="2348880"/>
            <a:ext cx="2195736" cy="2304256"/>
          </a:xfrm>
          <a:prstGeom prst="lef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xtBox 5"/>
          <p:cNvSpPr txBox="1"/>
          <p:nvPr/>
        </p:nvSpPr>
        <p:spPr>
          <a:xfrm>
            <a:off x="7452320" y="2492896"/>
            <a:ext cx="13681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Vækst  spænd ca. </a:t>
            </a:r>
            <a:r>
              <a:rPr lang="da-DK" sz="1600" b="1" dirty="0" smtClean="0"/>
              <a:t>1 </a:t>
            </a:r>
            <a:r>
              <a:rPr lang="da-DK" sz="1600" b="1" dirty="0" err="1" smtClean="0"/>
              <a:t>pct</a:t>
            </a:r>
            <a:r>
              <a:rPr lang="da-DK" sz="1600" b="1" dirty="0" smtClean="0"/>
              <a:t> point </a:t>
            </a:r>
            <a:r>
              <a:rPr lang="da-DK" sz="1600" dirty="0" smtClean="0"/>
              <a:t>per år siden midt 90’erne</a:t>
            </a:r>
            <a:endParaRPr lang="da-DK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aphicFrame>
        <p:nvGraphicFramePr>
          <p:cNvPr id="4" name="Diagram 5"/>
          <p:cNvGraphicFramePr>
            <a:graphicFrameLocks/>
          </p:cNvGraphicFramePr>
          <p:nvPr/>
        </p:nvGraphicFramePr>
        <p:xfrm>
          <a:off x="1043608" y="2564904"/>
          <a:ext cx="669674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683568" y="1556792"/>
            <a:ext cx="8064896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Timeproduktiviteten i forhold til USA i</a:t>
            </a:r>
            <a:r>
              <a:rPr kumimoji="0" lang="da-DK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markedsservice</a:t>
            </a:r>
            <a:endParaRPr kumimoji="0" lang="da-DK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704856" cy="4752528"/>
          </a:xfrm>
        </p:spPr>
        <p:txBody>
          <a:bodyPr/>
          <a:lstStyle/>
          <a:p>
            <a:pPr algn="ctr"/>
            <a:r>
              <a:rPr lang="da-DK" u="sng" dirty="0" smtClean="0"/>
              <a:t>BUNDLINJE 1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Problemet er at Danmark (sammen med Europa) er faldet tilbage, produktivitetsmæssigt, i forhold til USA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u="sng" dirty="0" smtClean="0"/>
              <a:t>Acceleration</a:t>
            </a:r>
            <a:r>
              <a:rPr lang="da-DK" dirty="0" smtClean="0"/>
              <a:t> i US, der udebliver i Europa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r>
              <a:rPr lang="da-DK" dirty="0" smtClean="0"/>
              <a:t>Udspringer hovedsageligt af markedsservice</a:t>
            </a:r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Wingdings" pitchFamily="2" charset="2"/>
              <a:buChar char="à"/>
            </a:pPr>
            <a:r>
              <a:rPr lang="da-DK" u="sng" dirty="0" smtClean="0">
                <a:sym typeface="Wingdings" pitchFamily="2" charset="2"/>
              </a:rPr>
              <a:t>Nyttigt input til ”håndtagsdiskussion”.</a:t>
            </a:r>
            <a:r>
              <a:rPr lang="da-DK" dirty="0" smtClean="0">
                <a:sym typeface="Wingdings" pitchFamily="2" charset="2"/>
              </a:rPr>
              <a:t> Er ”faktor X” vigtig? </a:t>
            </a:r>
          </a:p>
          <a:p>
            <a:pPr lvl="1"/>
            <a:r>
              <a:rPr lang="da-DK" dirty="0" smtClean="0">
                <a:sym typeface="Wingdings" pitchFamily="2" charset="2"/>
              </a:rPr>
              <a:t>Er vi og Europa relativt </a:t>
            </a:r>
            <a:r>
              <a:rPr lang="da-DK" u="sng" dirty="0" smtClean="0">
                <a:sym typeface="Wingdings" pitchFamily="2" charset="2"/>
              </a:rPr>
              <a:t>ens</a:t>
            </a:r>
            <a:r>
              <a:rPr lang="da-DK" dirty="0" smtClean="0">
                <a:sym typeface="Wingdings" pitchFamily="2" charset="2"/>
              </a:rPr>
              <a:t> i forhold til ”faktor X”, men </a:t>
            </a:r>
            <a:r>
              <a:rPr lang="da-DK" u="sng" dirty="0" smtClean="0">
                <a:sym typeface="Wingdings" pitchFamily="2" charset="2"/>
              </a:rPr>
              <a:t>anderledes</a:t>
            </a:r>
            <a:r>
              <a:rPr lang="da-DK" dirty="0" smtClean="0">
                <a:sym typeface="Wingdings" pitchFamily="2" charset="2"/>
              </a:rPr>
              <a:t> end USA? </a:t>
            </a:r>
          </a:p>
          <a:p>
            <a:pPr lvl="1"/>
            <a:r>
              <a:rPr lang="da-DK" dirty="0" smtClean="0">
                <a:sym typeface="Wingdings" pitchFamily="2" charset="2"/>
              </a:rPr>
              <a:t>Hvorfor skulle ”faktor X” være blevet vigtig (særligt for service og) siden midten af 1990’erne (hvor konvergensen jo hører op)?</a:t>
            </a: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 smtClean="0"/>
          </a:p>
          <a:p>
            <a:pPr>
              <a:buFont typeface="Arial" pitchFamily="34" charset="0"/>
              <a:buChar char="•"/>
            </a:pP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3356992"/>
            <a:ext cx="5753100" cy="638175"/>
          </a:xfrm>
        </p:spPr>
        <p:txBody>
          <a:bodyPr/>
          <a:lstStyle/>
          <a:p>
            <a:pPr algn="ctr"/>
            <a:r>
              <a:rPr lang="da-DK" sz="1800" dirty="0" smtClean="0"/>
              <a:t>Hvorfor har Danmark tabt så mange industriarbejdspladser?</a:t>
            </a:r>
            <a:endParaRPr lang="da-DK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Picture 3" descr="Industribeskæftigelse og samlet beskæftigels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1579066"/>
            <a:ext cx="74866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971550" y="625901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da-DK" sz="1600"/>
              <a:t>Kilde: Tænketanken Kraka, baseret på data fra Danmarks Statistik.</a:t>
            </a:r>
          </a:p>
        </p:txBody>
      </p:sp>
      <p:sp>
        <p:nvSpPr>
          <p:cNvPr id="6" name="Oval 5"/>
          <p:cNvSpPr/>
          <p:nvPr/>
        </p:nvSpPr>
        <p:spPr>
          <a:xfrm>
            <a:off x="5003800" y="3234828"/>
            <a:ext cx="3168650" cy="2303463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endParaRPr lang="da-DK" sz="2000" dirty="0">
              <a:solidFill>
                <a:schemeClr val="tx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Samf UK">
  <a:themeElements>
    <a:clrScheme name="">
      <a:dk1>
        <a:srgbClr val="6E6E6F"/>
      </a:dk1>
      <a:lt1>
        <a:srgbClr val="FCEBE8"/>
      </a:lt1>
      <a:dk2>
        <a:srgbClr val="6E6E6F"/>
      </a:dk2>
      <a:lt2>
        <a:srgbClr val="6E6E6F"/>
      </a:lt2>
      <a:accent1>
        <a:srgbClr val="E13818"/>
      </a:accent1>
      <a:accent2>
        <a:srgbClr val="E76C46"/>
      </a:accent2>
      <a:accent3>
        <a:srgbClr val="FDF3F2"/>
      </a:accent3>
      <a:accent4>
        <a:srgbClr val="5D5D5E"/>
      </a:accent4>
      <a:accent5>
        <a:srgbClr val="EEAEAB"/>
      </a:accent5>
      <a:accent6>
        <a:srgbClr val="D1613F"/>
      </a:accent6>
      <a:hlink>
        <a:srgbClr val="EFA07D"/>
      </a:hlink>
      <a:folHlink>
        <a:srgbClr val="F7D1BE"/>
      </a:folHlink>
    </a:clrScheme>
    <a:fontScheme name="Samf 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f UK 1">
        <a:dk1>
          <a:srgbClr val="6E6E6F"/>
        </a:dk1>
        <a:lt1>
          <a:srgbClr val="E1E7F1"/>
        </a:lt1>
        <a:dk2>
          <a:srgbClr val="6E6E6F"/>
        </a:dk2>
        <a:lt2>
          <a:srgbClr val="6E6E6F"/>
        </a:lt2>
        <a:accent1>
          <a:srgbClr val="365CA3"/>
        </a:accent1>
        <a:accent2>
          <a:srgbClr val="6885BA"/>
        </a:accent2>
        <a:accent3>
          <a:srgbClr val="EEF1F7"/>
        </a:accent3>
        <a:accent4>
          <a:srgbClr val="5D5D5E"/>
        </a:accent4>
        <a:accent5>
          <a:srgbClr val="AEB5CE"/>
        </a:accent5>
        <a:accent6>
          <a:srgbClr val="5E78A8"/>
        </a:accent6>
        <a:hlink>
          <a:srgbClr val="9AAFD1"/>
        </a:hlink>
        <a:folHlink>
          <a:srgbClr val="CDD6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duktivitetskommissionen - Lysblå">
    <a:dk1>
      <a:sysClr val="windowText" lastClr="000000"/>
    </a:dk1>
    <a:lt1>
      <a:sysClr val="window" lastClr="FFFFFF"/>
    </a:lt1>
    <a:dk2>
      <a:srgbClr val="585858"/>
    </a:dk2>
    <a:lt2>
      <a:srgbClr val="00FF00"/>
    </a:lt2>
    <a:accent1>
      <a:srgbClr val="00AEEF"/>
    </a:accent1>
    <a:accent2>
      <a:srgbClr val="F04E23"/>
    </a:accent2>
    <a:accent3>
      <a:srgbClr val="15375F"/>
    </a:accent3>
    <a:accent4>
      <a:srgbClr val="EC008C"/>
    </a:accent4>
    <a:accent5>
      <a:srgbClr val="00FF00"/>
    </a:accent5>
    <a:accent6>
      <a:srgbClr val="585858"/>
    </a:accent6>
    <a:hlink>
      <a:srgbClr val="0000FF"/>
    </a:hlink>
    <a:folHlink>
      <a:srgbClr val="800080"/>
    </a:folHlink>
  </a:clrScheme>
  <a:fontScheme name="Arial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roduktivitetskommissionen - Lysblå">
    <a:dk1>
      <a:sysClr val="windowText" lastClr="000000"/>
    </a:dk1>
    <a:lt1>
      <a:sysClr val="window" lastClr="FFFFFF"/>
    </a:lt1>
    <a:dk2>
      <a:srgbClr val="585858"/>
    </a:dk2>
    <a:lt2>
      <a:srgbClr val="00FF00"/>
    </a:lt2>
    <a:accent1>
      <a:srgbClr val="00AEEF"/>
    </a:accent1>
    <a:accent2>
      <a:srgbClr val="F04E23"/>
    </a:accent2>
    <a:accent3>
      <a:srgbClr val="15375F"/>
    </a:accent3>
    <a:accent4>
      <a:srgbClr val="EC008C"/>
    </a:accent4>
    <a:accent5>
      <a:srgbClr val="00FF00"/>
    </a:accent5>
    <a:accent6>
      <a:srgbClr val="585858"/>
    </a:accent6>
    <a:hlink>
      <a:srgbClr val="0000FF"/>
    </a:hlink>
    <a:folHlink>
      <a:srgbClr val="800080"/>
    </a:folHlink>
  </a:clrScheme>
  <a:fontScheme name="Arial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G:\_Kunder\Fakulteter og Institutter\Samfundsvidenskab\Øk Inst\new powerpoint\SAM_skabeloner\Samf UK\Samf UK.pot</Template>
  <TotalTime>2869</TotalTime>
  <Words>871</Words>
  <Application>Microsoft Office PowerPoint</Application>
  <PresentationFormat>On-screen Show (4:3)</PresentationFormat>
  <Paragraphs>150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Samf UK</vt:lpstr>
      <vt:lpstr>   Uddannelse, beskæftigelse og det danske produktivitetsproblem</vt:lpstr>
      <vt:lpstr>Slide 2</vt:lpstr>
      <vt:lpstr>Slide 3</vt:lpstr>
      <vt:lpstr>Slide 4</vt:lpstr>
      <vt:lpstr>Timeproduktiviteten i forhold til USA og Vesteuropa</vt:lpstr>
      <vt:lpstr>Slide 6</vt:lpstr>
      <vt:lpstr>Slide 7</vt:lpstr>
      <vt:lpstr>Hvorfor har Danmark tabt så mange industriarbejdspladser?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Københavns Universitet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EYE DISEASE AND DEVELOPMENT</dc:title>
  <dc:creator>install</dc:creator>
  <cp:lastModifiedBy>okocd</cp:lastModifiedBy>
  <cp:revision>247</cp:revision>
  <dcterms:created xsi:type="dcterms:W3CDTF">2005-07-15T13:21:13Z</dcterms:created>
  <dcterms:modified xsi:type="dcterms:W3CDTF">2013-03-19T08:14:10Z</dcterms:modified>
</cp:coreProperties>
</file>