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352" r:id="rId4"/>
    <p:sldId id="265" r:id="rId5"/>
    <p:sldId id="299" r:id="rId6"/>
    <p:sldId id="294" r:id="rId7"/>
    <p:sldId id="348" r:id="rId8"/>
    <p:sldId id="300" r:id="rId9"/>
    <p:sldId id="296" r:id="rId10"/>
    <p:sldId id="301" r:id="rId11"/>
    <p:sldId id="306" r:id="rId12"/>
    <p:sldId id="303" r:id="rId13"/>
    <p:sldId id="308" r:id="rId14"/>
    <p:sldId id="333" r:id="rId15"/>
    <p:sldId id="334" r:id="rId16"/>
    <p:sldId id="335" r:id="rId17"/>
    <p:sldId id="338" r:id="rId18"/>
    <p:sldId id="336" r:id="rId19"/>
    <p:sldId id="337" r:id="rId20"/>
    <p:sldId id="346" r:id="rId21"/>
    <p:sldId id="339" r:id="rId22"/>
    <p:sldId id="332" r:id="rId23"/>
    <p:sldId id="340" r:id="rId24"/>
    <p:sldId id="342" r:id="rId25"/>
    <p:sldId id="343" r:id="rId26"/>
  </p:sldIdLst>
  <p:sldSz cx="9144000" cy="6858000" type="screen4x3"/>
  <p:notesSz cx="7315200" cy="96012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639729"/>
    <a:srgbClr val="364AB0"/>
    <a:srgbClr val="C8CEEE"/>
    <a:srgbClr val="6A6F7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0" autoAdjust="0"/>
    <p:restoredTop sz="94662" autoAdjust="0"/>
  </p:normalViewPr>
  <p:slideViewPr>
    <p:cSldViewPr>
      <p:cViewPr>
        <p:scale>
          <a:sx n="90" d="100"/>
          <a:sy n="90" d="100"/>
        </p:scale>
        <p:origin x="-81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kocd\Dropbox\CJwork\TimeprodDKUS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prodkomm\skriverier\G7EU.prn.xls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kocd\Dropbox\CJwork\TimeprodDKUS.xls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projects\Denmark\ComparinglpservDKUS.xls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projects\Denmark\ComparinglpservDKUS.xls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prodkomm\skriverier\Singapore_prod.xls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prodkomm\skriverier\tradesingapore.xls" TargetMode="External"/><Relationship Id="rId1" Type="http://schemas.openxmlformats.org/officeDocument/2006/relationships/themeOverride" Target="../theme/themeOverrid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a-DK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2517197819100482E-2"/>
          <c:y val="1.4367565756408142E-2"/>
          <c:w val="0.91748280218089961"/>
          <c:h val="0.88250404869604049"/>
        </c:manualLayout>
      </c:layout>
      <c:lineChart>
        <c:grouping val="standard"/>
        <c:ser>
          <c:idx val="0"/>
          <c:order val="0"/>
          <c:tx>
            <c:strRef>
              <c:f>Timeprod.prn!$E$1</c:f>
              <c:strCache>
                <c:ptCount val="1"/>
                <c:pt idx="0">
                  <c:v>rgdpl2th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circle"/>
            <c:size val="4"/>
            <c:spPr>
              <a:solidFill>
                <a:schemeClr val="tx1"/>
              </a:solidFill>
              <a:ln>
                <a:solidFill>
                  <a:sysClr val="windowText" lastClr="000000"/>
                </a:solidFill>
              </a:ln>
            </c:spPr>
          </c:marker>
          <c:dLbls>
            <c:dLbl>
              <c:idx val="45"/>
              <c:layout>
                <c:manualLayout>
                  <c:x val="-3.6363636363636362E-2"/>
                  <c:y val="-2.1473889702293893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da-DK"/>
                </a:p>
              </c:txPr>
              <c:dLblPos val="r"/>
              <c:showVal val="1"/>
            </c:dLbl>
            <c:dLbl>
              <c:idx val="59"/>
              <c:layout>
                <c:manualLayout>
                  <c:x val="-2.4242424242424229E-2"/>
                  <c:y val="3.1234748657881995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da-DK"/>
                </a:p>
              </c:txPr>
              <c:dLblPos val="r"/>
              <c:showVal val="1"/>
            </c:dLbl>
            <c:delete val="1"/>
          </c:dLbls>
          <c:cat>
            <c:numRef>
              <c:f>Timeprod.prn!$D$22:$D$61</c:f>
              <c:numCache>
                <c:formatCode>General</c:formatCode>
                <c:ptCount val="40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</c:numCache>
            </c:numRef>
          </c:cat>
          <c:val>
            <c:numRef>
              <c:f>Timeprod.prn!$M$22:$M$61</c:f>
              <c:numCache>
                <c:formatCode>0.00</c:formatCode>
                <c:ptCount val="40"/>
                <c:pt idx="0">
                  <c:v>0.65975551578307556</c:v>
                </c:pt>
                <c:pt idx="1">
                  <c:v>0.66787332831839286</c:v>
                </c:pt>
                <c:pt idx="2">
                  <c:v>0.68559862662636861</c:v>
                </c:pt>
                <c:pt idx="3">
                  <c:v>0.71166730359160779</c:v>
                </c:pt>
                <c:pt idx="4">
                  <c:v>0.72294973947406183</c:v>
                </c:pt>
                <c:pt idx="5">
                  <c:v>0.73888581647393015</c:v>
                </c:pt>
                <c:pt idx="6">
                  <c:v>0.75891997573709302</c:v>
                </c:pt>
                <c:pt idx="7">
                  <c:v>0.77793985990110859</c:v>
                </c:pt>
                <c:pt idx="8">
                  <c:v>0.7938380073420519</c:v>
                </c:pt>
                <c:pt idx="9">
                  <c:v>0.81523349474310725</c:v>
                </c:pt>
                <c:pt idx="10">
                  <c:v>0.80455924272193258</c:v>
                </c:pt>
                <c:pt idx="11">
                  <c:v>0.81581050761113294</c:v>
                </c:pt>
                <c:pt idx="12">
                  <c:v>0.83351004461951961</c:v>
                </c:pt>
                <c:pt idx="13">
                  <c:v>0.83408207001407364</c:v>
                </c:pt>
                <c:pt idx="14">
                  <c:v>0.8414270888491151</c:v>
                </c:pt>
                <c:pt idx="15">
                  <c:v>0.84309049975588901</c:v>
                </c:pt>
                <c:pt idx="16">
                  <c:v>0.84743094143751452</c:v>
                </c:pt>
                <c:pt idx="17">
                  <c:v>0.85830394809486477</c:v>
                </c:pt>
                <c:pt idx="18">
                  <c:v>0.86016242537318022</c:v>
                </c:pt>
                <c:pt idx="19">
                  <c:v>0.87203873263526765</c:v>
                </c:pt>
                <c:pt idx="20">
                  <c:v>0.87758305080118182</c:v>
                </c:pt>
                <c:pt idx="21">
                  <c:v>0.8863717500826731</c:v>
                </c:pt>
                <c:pt idx="22">
                  <c:v>0.88162650888077421</c:v>
                </c:pt>
                <c:pt idx="23">
                  <c:v>0.89094596258816294</c:v>
                </c:pt>
                <c:pt idx="24">
                  <c:v>0.9387772112440258</c:v>
                </c:pt>
                <c:pt idx="25">
                  <c:v>0.94922366935115854</c:v>
                </c:pt>
                <c:pt idx="26">
                  <c:v>0.94611124148590808</c:v>
                </c:pt>
                <c:pt idx="27">
                  <c:v>0.93846204893460716</c:v>
                </c:pt>
                <c:pt idx="28">
                  <c:v>0.91347499797765863</c:v>
                </c:pt>
                <c:pt idx="29">
                  <c:v>0.90068095304319951</c:v>
                </c:pt>
                <c:pt idx="30">
                  <c:v>0.89678741491299041</c:v>
                </c:pt>
                <c:pt idx="31">
                  <c:v>0.87712673764406723</c:v>
                </c:pt>
                <c:pt idx="32">
                  <c:v>0.86825277168742143</c:v>
                </c:pt>
                <c:pt idx="33">
                  <c:v>0.86428873090990521</c:v>
                </c:pt>
                <c:pt idx="34">
                  <c:v>0.8643126787059483</c:v>
                </c:pt>
                <c:pt idx="35">
                  <c:v>0.85193011216771763</c:v>
                </c:pt>
                <c:pt idx="36">
                  <c:v>0.85462023987624369</c:v>
                </c:pt>
                <c:pt idx="37">
                  <c:v>0.84358934724368473</c:v>
                </c:pt>
                <c:pt idx="38">
                  <c:v>0.81316209416413177</c:v>
                </c:pt>
                <c:pt idx="39">
                  <c:v>0.7943701968947906</c:v>
                </c:pt>
              </c:numCache>
            </c:numRef>
          </c:val>
        </c:ser>
        <c:marker val="1"/>
        <c:axId val="107196800"/>
        <c:axId val="107198336"/>
      </c:lineChart>
      <c:catAx>
        <c:axId val="107196800"/>
        <c:scaling>
          <c:orientation val="minMax"/>
        </c:scaling>
        <c:axPos val="b"/>
        <c:numFmt formatCode="General" sourceLinked="1"/>
        <c:tickLblPos val="nextTo"/>
        <c:txPr>
          <a:bodyPr rot="-5400000" vert="horz"/>
          <a:lstStyle/>
          <a:p>
            <a:pPr>
              <a:defRPr/>
            </a:pPr>
            <a:endParaRPr lang="da-DK"/>
          </a:p>
        </c:txPr>
        <c:crossAx val="107198336"/>
        <c:crosses val="autoZero"/>
        <c:auto val="1"/>
        <c:lblAlgn val="ctr"/>
        <c:lblOffset val="100"/>
        <c:tickLblSkip val="5"/>
      </c:catAx>
      <c:valAx>
        <c:axId val="107198336"/>
        <c:scaling>
          <c:orientation val="minMax"/>
          <c:min val="0.5"/>
        </c:scaling>
        <c:axPos val="l"/>
        <c:majorGridlines/>
        <c:numFmt formatCode="0.00" sourceLinked="1"/>
        <c:tickLblPos val="nextTo"/>
        <c:crossAx val="107196800"/>
        <c:crosses val="autoZero"/>
        <c:crossBetween val="between"/>
      </c:valAx>
    </c:plotArea>
    <c:plotVisOnly val="1"/>
    <c:dispBlanksAs val="gap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a-DK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7.8317631348713487E-2"/>
          <c:y val="2.8407501879997975E-2"/>
          <c:w val="0.88797126674955162"/>
          <c:h val="0.8706286162771032"/>
        </c:manualLayout>
      </c:layout>
      <c:lineChart>
        <c:grouping val="standard"/>
        <c:ser>
          <c:idx val="0"/>
          <c:order val="0"/>
          <c:tx>
            <c:strRef>
              <c:f>'G7EU.prn'!$I$65</c:f>
              <c:strCache>
                <c:ptCount val="1"/>
                <c:pt idx="0">
                  <c:v>EU G7/US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circle"/>
            <c:size val="5"/>
            <c:spPr>
              <a:solidFill>
                <a:schemeClr val="tx1"/>
              </a:solidFill>
              <a:ln>
                <a:solidFill>
                  <a:prstClr val="black"/>
                </a:solidFill>
              </a:ln>
            </c:spPr>
          </c:marker>
          <c:cat>
            <c:numRef>
              <c:f>'G7EU.prn'!$H$66:$H$105</c:f>
              <c:numCache>
                <c:formatCode>General</c:formatCode>
                <c:ptCount val="40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</c:numCache>
            </c:numRef>
          </c:cat>
          <c:val>
            <c:numRef>
              <c:f>'G7EU.prn'!$I$66:$I$105</c:f>
              <c:numCache>
                <c:formatCode>0.00</c:formatCode>
                <c:ptCount val="40"/>
                <c:pt idx="0">
                  <c:v>0.61687365817094364</c:v>
                </c:pt>
                <c:pt idx="1">
                  <c:v>0.62907503005222265</c:v>
                </c:pt>
                <c:pt idx="2">
                  <c:v>0.64894102784605356</c:v>
                </c:pt>
                <c:pt idx="3">
                  <c:v>0.66915993327366563</c:v>
                </c:pt>
                <c:pt idx="4">
                  <c:v>0.70087142650287892</c:v>
                </c:pt>
                <c:pt idx="5">
                  <c:v>0.6991002485475587</c:v>
                </c:pt>
                <c:pt idx="6">
                  <c:v>0.72368879334890246</c:v>
                </c:pt>
                <c:pt idx="7">
                  <c:v>0.73887261750776434</c:v>
                </c:pt>
                <c:pt idx="8">
                  <c:v>0.75985753956728364</c:v>
                </c:pt>
                <c:pt idx="9">
                  <c:v>0.77824435801453573</c:v>
                </c:pt>
                <c:pt idx="10">
                  <c:v>0.79312994690140282</c:v>
                </c:pt>
                <c:pt idx="11">
                  <c:v>0.79418484035807702</c:v>
                </c:pt>
                <c:pt idx="12">
                  <c:v>0.80678755318055861</c:v>
                </c:pt>
                <c:pt idx="13">
                  <c:v>0.80441249817117599</c:v>
                </c:pt>
                <c:pt idx="14">
                  <c:v>0.81332280299613524</c:v>
                </c:pt>
                <c:pt idx="15">
                  <c:v>0.81825740360404564</c:v>
                </c:pt>
                <c:pt idx="16">
                  <c:v>0.82850611991531287</c:v>
                </c:pt>
                <c:pt idx="17">
                  <c:v>0.84416896895233551</c:v>
                </c:pt>
                <c:pt idx="18">
                  <c:v>0.85996294972684506</c:v>
                </c:pt>
                <c:pt idx="19">
                  <c:v>0.87802028757109185</c:v>
                </c:pt>
                <c:pt idx="20">
                  <c:v>0.88286380641974282</c:v>
                </c:pt>
                <c:pt idx="21">
                  <c:v>0.88809041195301963</c:v>
                </c:pt>
                <c:pt idx="22">
                  <c:v>0.89079725942094612</c:v>
                </c:pt>
                <c:pt idx="23">
                  <c:v>0.90497960764378826</c:v>
                </c:pt>
                <c:pt idx="24">
                  <c:v>0.92206783312110663</c:v>
                </c:pt>
                <c:pt idx="25">
                  <c:v>0.95266932552525996</c:v>
                </c:pt>
                <c:pt idx="26">
                  <c:v>0.93979988494098965</c:v>
                </c:pt>
                <c:pt idx="27">
                  <c:v>0.94523348758478465</c:v>
                </c:pt>
                <c:pt idx="28">
                  <c:v>0.93600345341281754</c:v>
                </c:pt>
                <c:pt idx="29">
                  <c:v>0.92749862421108464</c:v>
                </c:pt>
                <c:pt idx="30">
                  <c:v>0.93032698793982149</c:v>
                </c:pt>
                <c:pt idx="31">
                  <c:v>0.92632940077802062</c:v>
                </c:pt>
                <c:pt idx="32">
                  <c:v>0.92259024486191687</c:v>
                </c:pt>
                <c:pt idx="33">
                  <c:v>0.9143721932893395</c:v>
                </c:pt>
                <c:pt idx="34">
                  <c:v>0.90099922173402525</c:v>
                </c:pt>
                <c:pt idx="35">
                  <c:v>0.88757075582427059</c:v>
                </c:pt>
                <c:pt idx="36">
                  <c:v>0.90128996756806268</c:v>
                </c:pt>
                <c:pt idx="37">
                  <c:v>0.89790913544500395</c:v>
                </c:pt>
                <c:pt idx="38">
                  <c:v>0.88583428505880313</c:v>
                </c:pt>
                <c:pt idx="39">
                  <c:v>0.85376134858510766</c:v>
                </c:pt>
              </c:numCache>
            </c:numRef>
          </c:val>
        </c:ser>
        <c:ser>
          <c:idx val="2"/>
          <c:order val="1"/>
          <c:tx>
            <c:strRef>
              <c:f>'G7EU.prn'!$K$65</c:f>
              <c:strCache>
                <c:ptCount val="1"/>
                <c:pt idx="0">
                  <c:v>GER/US</c:v>
                </c:pt>
              </c:strCache>
            </c:strRef>
          </c:tx>
          <c:spPr>
            <a:ln>
              <a:solidFill>
                <a:srgbClr val="92D050"/>
              </a:solidFill>
            </a:ln>
          </c:spPr>
          <c:marker>
            <c:symbol val="triangle"/>
            <c:size val="7"/>
            <c:spPr>
              <a:solidFill>
                <a:srgbClr val="92D050"/>
              </a:solidFill>
            </c:spPr>
          </c:marker>
          <c:val>
            <c:numRef>
              <c:f>'G7EU.prn'!$K$66:$K$105</c:f>
              <c:numCache>
                <c:formatCode>0.00</c:formatCode>
                <c:ptCount val="40"/>
                <c:pt idx="0">
                  <c:v>0.60889331446610229</c:v>
                </c:pt>
                <c:pt idx="1">
                  <c:v>0.61921700319782425</c:v>
                </c:pt>
                <c:pt idx="2">
                  <c:v>0.6411284296491937</c:v>
                </c:pt>
                <c:pt idx="3">
                  <c:v>0.65727815585015592</c:v>
                </c:pt>
                <c:pt idx="4">
                  <c:v>0.6860362424003309</c:v>
                </c:pt>
                <c:pt idx="5">
                  <c:v>0.70319129096988553</c:v>
                </c:pt>
                <c:pt idx="6">
                  <c:v>0.72388544577222957</c:v>
                </c:pt>
                <c:pt idx="7">
                  <c:v>0.74516356273885631</c:v>
                </c:pt>
                <c:pt idx="8">
                  <c:v>0.76599663648142713</c:v>
                </c:pt>
                <c:pt idx="9">
                  <c:v>0.7821223640318985</c:v>
                </c:pt>
                <c:pt idx="10">
                  <c:v>0.79324564081351556</c:v>
                </c:pt>
                <c:pt idx="11">
                  <c:v>0.78955588275941335</c:v>
                </c:pt>
                <c:pt idx="12">
                  <c:v>0.79784790705183861</c:v>
                </c:pt>
                <c:pt idx="13">
                  <c:v>0.80232114192534576</c:v>
                </c:pt>
                <c:pt idx="14">
                  <c:v>0.81856277741448735</c:v>
                </c:pt>
                <c:pt idx="15">
                  <c:v>0.8183233973918006</c:v>
                </c:pt>
                <c:pt idx="16">
                  <c:v>0.82348842173778458</c:v>
                </c:pt>
                <c:pt idx="17">
                  <c:v>0.83824194194062229</c:v>
                </c:pt>
                <c:pt idx="18">
                  <c:v>0.84908544659775764</c:v>
                </c:pt>
                <c:pt idx="19">
                  <c:v>0.87098903637866543</c:v>
                </c:pt>
                <c:pt idx="20">
                  <c:v>0.91317956051459837</c:v>
                </c:pt>
                <c:pt idx="21">
                  <c:v>0.92777141887511505</c:v>
                </c:pt>
                <c:pt idx="22">
                  <c:v>0.93124994355355872</c:v>
                </c:pt>
                <c:pt idx="23">
                  <c:v>0.94211428748587556</c:v>
                </c:pt>
                <c:pt idx="24">
                  <c:v>0.9597416618322816</c:v>
                </c:pt>
                <c:pt idx="25">
                  <c:v>0.97675029637224164</c:v>
                </c:pt>
                <c:pt idx="26">
                  <c:v>0.97426929315116761</c:v>
                </c:pt>
                <c:pt idx="27">
                  <c:v>0.98391372725765602</c:v>
                </c:pt>
                <c:pt idx="28">
                  <c:v>0.97086148747607892</c:v>
                </c:pt>
                <c:pt idx="29">
                  <c:v>0.96024908843268164</c:v>
                </c:pt>
                <c:pt idx="30">
                  <c:v>0.95921054110968351</c:v>
                </c:pt>
                <c:pt idx="31">
                  <c:v>0.96024727408139121</c:v>
                </c:pt>
                <c:pt idx="32">
                  <c:v>0.95430103800958843</c:v>
                </c:pt>
                <c:pt idx="33">
                  <c:v>0.94457147057809243</c:v>
                </c:pt>
                <c:pt idx="34">
                  <c:v>0.9259369111097322</c:v>
                </c:pt>
                <c:pt idx="35">
                  <c:v>0.91043147179351469</c:v>
                </c:pt>
                <c:pt idx="36">
                  <c:v>0.93078718621662326</c:v>
                </c:pt>
                <c:pt idx="37">
                  <c:v>0.93027651076507922</c:v>
                </c:pt>
                <c:pt idx="38">
                  <c:v>0.91878597604253265</c:v>
                </c:pt>
                <c:pt idx="39">
                  <c:v>0.88539846272095557</c:v>
                </c:pt>
              </c:numCache>
            </c:numRef>
          </c:val>
        </c:ser>
        <c:marker val="1"/>
        <c:axId val="109893120"/>
        <c:axId val="109895040"/>
      </c:lineChart>
      <c:catAx>
        <c:axId val="109893120"/>
        <c:scaling>
          <c:orientation val="minMax"/>
        </c:scaling>
        <c:axPos val="b"/>
        <c:numFmt formatCode="General" sourceLinked="1"/>
        <c:tickLblPos val="nextTo"/>
        <c:txPr>
          <a:bodyPr rot="-5400000" vert="horz"/>
          <a:lstStyle/>
          <a:p>
            <a:pPr>
              <a:defRPr/>
            </a:pPr>
            <a:endParaRPr lang="da-DK"/>
          </a:p>
        </c:txPr>
        <c:crossAx val="109895040"/>
        <c:crosses val="autoZero"/>
        <c:auto val="1"/>
        <c:lblAlgn val="ctr"/>
        <c:lblOffset val="100"/>
        <c:tickLblSkip val="5"/>
      </c:catAx>
      <c:valAx>
        <c:axId val="109895040"/>
        <c:scaling>
          <c:orientation val="minMax"/>
          <c:max val="1"/>
          <c:min val="0.5"/>
        </c:scaling>
        <c:axPos val="l"/>
        <c:majorGridlines/>
        <c:numFmt formatCode="0.00" sourceLinked="1"/>
        <c:tickLblPos val="nextTo"/>
        <c:crossAx val="109893120"/>
        <c:crosses val="autoZero"/>
        <c:crossBetween val="between"/>
      </c:valAx>
    </c:plotArea>
    <c:plotVisOnly val="1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a-DK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2517197819100482E-2"/>
          <c:y val="1.4367565756408145E-2"/>
          <c:w val="0.91748280218089961"/>
          <c:h val="0.88250404869604049"/>
        </c:manualLayout>
      </c:layout>
      <c:lineChart>
        <c:grouping val="standard"/>
        <c:ser>
          <c:idx val="0"/>
          <c:order val="0"/>
          <c:tx>
            <c:strRef>
              <c:f>Timeprod.prn!$E$1</c:f>
              <c:strCache>
                <c:ptCount val="1"/>
                <c:pt idx="0">
                  <c:v>rgdpl2th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circle"/>
            <c:size val="4"/>
            <c:spPr>
              <a:solidFill>
                <a:schemeClr val="tx1"/>
              </a:solidFill>
              <a:ln>
                <a:solidFill>
                  <a:sysClr val="windowText" lastClr="000000"/>
                </a:solidFill>
              </a:ln>
            </c:spPr>
          </c:marker>
          <c:dLbls>
            <c:dLbl>
              <c:idx val="45"/>
              <c:layout>
                <c:manualLayout>
                  <c:x val="-3.6363636363636362E-2"/>
                  <c:y val="-2.14738897022939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da-DK"/>
                </a:p>
              </c:txPr>
              <c:dLblPos val="r"/>
              <c:showVal val="1"/>
            </c:dLbl>
            <c:dLbl>
              <c:idx val="59"/>
              <c:layout>
                <c:manualLayout>
                  <c:x val="-2.4242424242424229E-2"/>
                  <c:y val="3.1234748657881999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da-DK"/>
                </a:p>
              </c:txPr>
              <c:dLblPos val="r"/>
              <c:showVal val="1"/>
            </c:dLbl>
            <c:delete val="1"/>
          </c:dLbls>
          <c:cat>
            <c:numRef>
              <c:f>Timeprod.prn!$D$22:$D$61</c:f>
              <c:numCache>
                <c:formatCode>General</c:formatCode>
                <c:ptCount val="40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</c:numCache>
            </c:numRef>
          </c:cat>
          <c:val>
            <c:numRef>
              <c:f>Timeprod.prn!$M$22:$M$61</c:f>
              <c:numCache>
                <c:formatCode>0.00</c:formatCode>
                <c:ptCount val="40"/>
                <c:pt idx="0">
                  <c:v>0.65975551578307556</c:v>
                </c:pt>
                <c:pt idx="1">
                  <c:v>0.66787332831839286</c:v>
                </c:pt>
                <c:pt idx="2">
                  <c:v>0.68559862662636795</c:v>
                </c:pt>
                <c:pt idx="3">
                  <c:v>0.71166730359160779</c:v>
                </c:pt>
                <c:pt idx="4">
                  <c:v>0.72294973947406183</c:v>
                </c:pt>
                <c:pt idx="5">
                  <c:v>0.73888581647393015</c:v>
                </c:pt>
                <c:pt idx="6">
                  <c:v>0.75891997573709302</c:v>
                </c:pt>
                <c:pt idx="7">
                  <c:v>0.77793985990110892</c:v>
                </c:pt>
                <c:pt idx="8">
                  <c:v>0.7938380073420519</c:v>
                </c:pt>
                <c:pt idx="9">
                  <c:v>0.81523349474310725</c:v>
                </c:pt>
                <c:pt idx="10">
                  <c:v>0.80455924272193258</c:v>
                </c:pt>
                <c:pt idx="11">
                  <c:v>0.81581050761113294</c:v>
                </c:pt>
                <c:pt idx="12">
                  <c:v>0.83351004461951961</c:v>
                </c:pt>
                <c:pt idx="13">
                  <c:v>0.83408207001407364</c:v>
                </c:pt>
                <c:pt idx="14">
                  <c:v>0.8414270888491151</c:v>
                </c:pt>
                <c:pt idx="15">
                  <c:v>0.84309049975588901</c:v>
                </c:pt>
                <c:pt idx="16">
                  <c:v>0.84743094143751452</c:v>
                </c:pt>
                <c:pt idx="17">
                  <c:v>0.85830394809486477</c:v>
                </c:pt>
                <c:pt idx="18">
                  <c:v>0.86016242537318022</c:v>
                </c:pt>
                <c:pt idx="19">
                  <c:v>0.87203873263526765</c:v>
                </c:pt>
                <c:pt idx="20">
                  <c:v>0.87758305080118182</c:v>
                </c:pt>
                <c:pt idx="21">
                  <c:v>0.88637175008267288</c:v>
                </c:pt>
                <c:pt idx="22">
                  <c:v>0.88162650888077398</c:v>
                </c:pt>
                <c:pt idx="23">
                  <c:v>0.89094596258816272</c:v>
                </c:pt>
                <c:pt idx="24">
                  <c:v>0.9387772112440258</c:v>
                </c:pt>
                <c:pt idx="25">
                  <c:v>0.94922366935115854</c:v>
                </c:pt>
                <c:pt idx="26">
                  <c:v>0.94611124148590808</c:v>
                </c:pt>
                <c:pt idx="27">
                  <c:v>0.93846204893460716</c:v>
                </c:pt>
                <c:pt idx="28">
                  <c:v>0.91347499797765863</c:v>
                </c:pt>
                <c:pt idx="29">
                  <c:v>0.90068095304319951</c:v>
                </c:pt>
                <c:pt idx="30">
                  <c:v>0.89678741491299019</c:v>
                </c:pt>
                <c:pt idx="31">
                  <c:v>0.87712673764406723</c:v>
                </c:pt>
                <c:pt idx="32">
                  <c:v>0.86825277168742143</c:v>
                </c:pt>
                <c:pt idx="33">
                  <c:v>0.86428873090990521</c:v>
                </c:pt>
                <c:pt idx="34">
                  <c:v>0.8643126787059483</c:v>
                </c:pt>
                <c:pt idx="35">
                  <c:v>0.85193011216771763</c:v>
                </c:pt>
                <c:pt idx="36">
                  <c:v>0.85462023987624369</c:v>
                </c:pt>
                <c:pt idx="37">
                  <c:v>0.84358934724368473</c:v>
                </c:pt>
                <c:pt idx="38">
                  <c:v>0.81316209416413177</c:v>
                </c:pt>
                <c:pt idx="39">
                  <c:v>0.7943701968947906</c:v>
                </c:pt>
              </c:numCache>
            </c:numRef>
          </c:val>
        </c:ser>
        <c:marker val="1"/>
        <c:axId val="110050688"/>
        <c:axId val="110068864"/>
      </c:lineChart>
      <c:catAx>
        <c:axId val="110050688"/>
        <c:scaling>
          <c:orientation val="minMax"/>
        </c:scaling>
        <c:axPos val="b"/>
        <c:numFmt formatCode="General" sourceLinked="1"/>
        <c:tickLblPos val="nextTo"/>
        <c:txPr>
          <a:bodyPr rot="-5400000" vert="horz"/>
          <a:lstStyle/>
          <a:p>
            <a:pPr>
              <a:defRPr/>
            </a:pPr>
            <a:endParaRPr lang="da-DK"/>
          </a:p>
        </c:txPr>
        <c:crossAx val="110068864"/>
        <c:crosses val="autoZero"/>
        <c:auto val="1"/>
        <c:lblAlgn val="ctr"/>
        <c:lblOffset val="100"/>
        <c:tickLblSkip val="5"/>
      </c:catAx>
      <c:valAx>
        <c:axId val="110068864"/>
        <c:scaling>
          <c:orientation val="minMax"/>
          <c:min val="0.5"/>
        </c:scaling>
        <c:axPos val="l"/>
        <c:majorGridlines/>
        <c:numFmt formatCode="0.00" sourceLinked="1"/>
        <c:tickLblPos val="nextTo"/>
        <c:crossAx val="110050688"/>
        <c:crosses val="autoZero"/>
        <c:crossBetween val="between"/>
      </c:valAx>
    </c:plotArea>
    <c:plotVisOnly val="1"/>
    <c:dispBlanksAs val="gap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a-DK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1958624967596204"/>
          <c:y val="2.4076864791921226E-2"/>
          <c:w val="0.83273617746176354"/>
          <c:h val="0.85565391752838005"/>
        </c:manualLayout>
      </c:layout>
      <c:lineChart>
        <c:grouping val="standard"/>
        <c:ser>
          <c:idx val="0"/>
          <c:order val="0"/>
          <c:marker>
            <c:symbol val="none"/>
          </c:marker>
          <c:cat>
            <c:numRef>
              <c:f>Sheet1!$J$3:$AN$3</c:f>
              <c:numCache>
                <c:formatCode>0</c:formatCode>
                <c:ptCount val="31"/>
                <c:pt idx="0">
                  <c:v>1977</c:v>
                </c:pt>
                <c:pt idx="1">
                  <c:v>1978</c:v>
                </c:pt>
                <c:pt idx="2">
                  <c:v>1979</c:v>
                </c:pt>
                <c:pt idx="3">
                  <c:v>1980</c:v>
                </c:pt>
                <c:pt idx="4">
                  <c:v>1981</c:v>
                </c:pt>
                <c:pt idx="5">
                  <c:v>1982</c:v>
                </c:pt>
                <c:pt idx="6">
                  <c:v>1983</c:v>
                </c:pt>
                <c:pt idx="7">
                  <c:v>1984</c:v>
                </c:pt>
                <c:pt idx="8">
                  <c:v>1985</c:v>
                </c:pt>
                <c:pt idx="9">
                  <c:v>1986</c:v>
                </c:pt>
                <c:pt idx="10">
                  <c:v>1987</c:v>
                </c:pt>
                <c:pt idx="11">
                  <c:v>1988</c:v>
                </c:pt>
                <c:pt idx="12">
                  <c:v>1989</c:v>
                </c:pt>
                <c:pt idx="13">
                  <c:v>1990</c:v>
                </c:pt>
                <c:pt idx="14">
                  <c:v>1991</c:v>
                </c:pt>
                <c:pt idx="15">
                  <c:v>1992</c:v>
                </c:pt>
                <c:pt idx="16">
                  <c:v>1993</c:v>
                </c:pt>
                <c:pt idx="17">
                  <c:v>1994</c:v>
                </c:pt>
                <c:pt idx="18">
                  <c:v>1995</c:v>
                </c:pt>
                <c:pt idx="19">
                  <c:v>1996</c:v>
                </c:pt>
                <c:pt idx="20">
                  <c:v>1997</c:v>
                </c:pt>
                <c:pt idx="21">
                  <c:v>1998</c:v>
                </c:pt>
                <c:pt idx="22">
                  <c:v>1999</c:v>
                </c:pt>
                <c:pt idx="23">
                  <c:v>2000</c:v>
                </c:pt>
                <c:pt idx="24">
                  <c:v>2001</c:v>
                </c:pt>
                <c:pt idx="25">
                  <c:v>2002</c:v>
                </c:pt>
                <c:pt idx="26">
                  <c:v>2003</c:v>
                </c:pt>
                <c:pt idx="27">
                  <c:v>2004</c:v>
                </c:pt>
                <c:pt idx="28">
                  <c:v>2005</c:v>
                </c:pt>
                <c:pt idx="29">
                  <c:v>2006</c:v>
                </c:pt>
                <c:pt idx="30">
                  <c:v>2007</c:v>
                </c:pt>
              </c:numCache>
            </c:numRef>
          </c:cat>
          <c:val>
            <c:numRef>
              <c:f>Sheet1!$J$18:$AN$18</c:f>
              <c:numCache>
                <c:formatCode>General</c:formatCode>
                <c:ptCount val="31"/>
                <c:pt idx="0">
                  <c:v>0.92928538103360958</c:v>
                </c:pt>
                <c:pt idx="1">
                  <c:v>0.9154252077562135</c:v>
                </c:pt>
                <c:pt idx="2">
                  <c:v>0.92326349285284859</c:v>
                </c:pt>
                <c:pt idx="3">
                  <c:v>0.89865380376557713</c:v>
                </c:pt>
                <c:pt idx="4">
                  <c:v>0.91543463539692427</c:v>
                </c:pt>
                <c:pt idx="5">
                  <c:v>0.94718306798528151</c:v>
                </c:pt>
                <c:pt idx="6">
                  <c:v>0.9472789822078177</c:v>
                </c:pt>
                <c:pt idx="7">
                  <c:v>0.96030113178784227</c:v>
                </c:pt>
                <c:pt idx="8">
                  <c:v>0.95290067113359822</c:v>
                </c:pt>
                <c:pt idx="9">
                  <c:v>0.95954642158817915</c:v>
                </c:pt>
                <c:pt idx="10">
                  <c:v>0.97047992716397813</c:v>
                </c:pt>
                <c:pt idx="11">
                  <c:v>0.98578676734894177</c:v>
                </c:pt>
                <c:pt idx="12">
                  <c:v>0.9707879395988499</c:v>
                </c:pt>
                <c:pt idx="13">
                  <c:v>0.98037821505486722</c:v>
                </c:pt>
                <c:pt idx="14">
                  <c:v>0.9593011856843936</c:v>
                </c:pt>
                <c:pt idx="15">
                  <c:v>0.95338680442263746</c:v>
                </c:pt>
                <c:pt idx="16">
                  <c:v>0.95412175385890563</c:v>
                </c:pt>
                <c:pt idx="17">
                  <c:v>1.0062073691157138</c:v>
                </c:pt>
                <c:pt idx="18">
                  <c:v>1</c:v>
                </c:pt>
                <c:pt idx="19">
                  <c:v>1.0149559431689381</c:v>
                </c:pt>
                <c:pt idx="20">
                  <c:v>1.0153447637421738</c:v>
                </c:pt>
                <c:pt idx="21">
                  <c:v>0.98454701816808565</c:v>
                </c:pt>
                <c:pt idx="22">
                  <c:v>0.9900057302300056</c:v>
                </c:pt>
                <c:pt idx="23">
                  <c:v>0.99870897589324958</c:v>
                </c:pt>
                <c:pt idx="24">
                  <c:v>0.98492289041847558</c:v>
                </c:pt>
                <c:pt idx="25">
                  <c:v>0.9933679698769643</c:v>
                </c:pt>
                <c:pt idx="26">
                  <c:v>1.0186163695549315</c:v>
                </c:pt>
                <c:pt idx="27">
                  <c:v>1.0498299190869578</c:v>
                </c:pt>
                <c:pt idx="28">
                  <c:v>1.0521481086382638</c:v>
                </c:pt>
                <c:pt idx="29">
                  <c:v>1.0419547684839299</c:v>
                </c:pt>
                <c:pt idx="30">
                  <c:v>0.99934871334077247</c:v>
                </c:pt>
              </c:numCache>
            </c:numRef>
          </c:val>
        </c:ser>
        <c:marker val="1"/>
        <c:axId val="110078592"/>
        <c:axId val="110104960"/>
      </c:lineChart>
      <c:catAx>
        <c:axId val="110078592"/>
        <c:scaling>
          <c:orientation val="minMax"/>
        </c:scaling>
        <c:axPos val="b"/>
        <c:numFmt formatCode="0" sourceLinked="1"/>
        <c:tickLblPos val="nextTo"/>
        <c:crossAx val="110104960"/>
        <c:crosses val="autoZero"/>
        <c:auto val="1"/>
        <c:lblAlgn val="ctr"/>
        <c:lblOffset val="100"/>
        <c:tickLblSkip val="5"/>
      </c:catAx>
      <c:valAx>
        <c:axId val="110104960"/>
        <c:scaling>
          <c:orientation val="minMax"/>
          <c:min val="0.5"/>
        </c:scaling>
        <c:axPos val="l"/>
        <c:majorGridlines/>
        <c:numFmt formatCode="General" sourceLinked="1"/>
        <c:tickLblPos val="nextTo"/>
        <c:crossAx val="110078592"/>
        <c:crosses val="autoZero"/>
        <c:crossBetween val="between"/>
      </c:valAx>
    </c:plotArea>
    <c:plotVisOnly val="1"/>
    <c:dispBlanksAs val="gap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a-DK"/>
  <c:clrMapOvr bg1="lt1" tx1="dk1" bg2="lt2" tx2="dk2" accent1="accent1" accent2="accent2" accent3="accent3" accent4="accent4" accent5="accent5" accent6="accent6" hlink="hlink" folHlink="folHlink"/>
  <c:chart>
    <c:plotArea>
      <c:layout/>
      <c:lineChart>
        <c:grouping val="standard"/>
        <c:ser>
          <c:idx val="0"/>
          <c:order val="0"/>
          <c:marker>
            <c:symbol val="none"/>
          </c:marker>
          <c:cat>
            <c:numRef>
              <c:f>Sheet1!$J$3:$AN$3</c:f>
              <c:numCache>
                <c:formatCode>0</c:formatCode>
                <c:ptCount val="31"/>
                <c:pt idx="0">
                  <c:v>1977</c:v>
                </c:pt>
                <c:pt idx="1">
                  <c:v>1978</c:v>
                </c:pt>
                <c:pt idx="2">
                  <c:v>1979</c:v>
                </c:pt>
                <c:pt idx="3">
                  <c:v>1980</c:v>
                </c:pt>
                <c:pt idx="4">
                  <c:v>1981</c:v>
                </c:pt>
                <c:pt idx="5">
                  <c:v>1982</c:v>
                </c:pt>
                <c:pt idx="6">
                  <c:v>1983</c:v>
                </c:pt>
                <c:pt idx="7">
                  <c:v>1984</c:v>
                </c:pt>
                <c:pt idx="8">
                  <c:v>1985</c:v>
                </c:pt>
                <c:pt idx="9">
                  <c:v>1986</c:v>
                </c:pt>
                <c:pt idx="10">
                  <c:v>1987</c:v>
                </c:pt>
                <c:pt idx="11">
                  <c:v>1988</c:v>
                </c:pt>
                <c:pt idx="12">
                  <c:v>1989</c:v>
                </c:pt>
                <c:pt idx="13">
                  <c:v>1990</c:v>
                </c:pt>
                <c:pt idx="14">
                  <c:v>1991</c:v>
                </c:pt>
                <c:pt idx="15">
                  <c:v>1992</c:v>
                </c:pt>
                <c:pt idx="16">
                  <c:v>1993</c:v>
                </c:pt>
                <c:pt idx="17">
                  <c:v>1994</c:v>
                </c:pt>
                <c:pt idx="18">
                  <c:v>1995</c:v>
                </c:pt>
                <c:pt idx="19">
                  <c:v>1996</c:v>
                </c:pt>
                <c:pt idx="20">
                  <c:v>1997</c:v>
                </c:pt>
                <c:pt idx="21">
                  <c:v>1998</c:v>
                </c:pt>
                <c:pt idx="22">
                  <c:v>1999</c:v>
                </c:pt>
                <c:pt idx="23">
                  <c:v>2000</c:v>
                </c:pt>
                <c:pt idx="24">
                  <c:v>2001</c:v>
                </c:pt>
                <c:pt idx="25">
                  <c:v>2002</c:v>
                </c:pt>
                <c:pt idx="26">
                  <c:v>2003</c:v>
                </c:pt>
                <c:pt idx="27">
                  <c:v>2004</c:v>
                </c:pt>
                <c:pt idx="28">
                  <c:v>2005</c:v>
                </c:pt>
                <c:pt idx="29">
                  <c:v>2006</c:v>
                </c:pt>
                <c:pt idx="30">
                  <c:v>2007</c:v>
                </c:pt>
              </c:numCache>
            </c:numRef>
          </c:cat>
          <c:val>
            <c:numRef>
              <c:f>Sheet1!$J$11:$AN$11</c:f>
              <c:numCache>
                <c:formatCode>0.00</c:formatCode>
                <c:ptCount val="31"/>
                <c:pt idx="0">
                  <c:v>0.8122069881193732</c:v>
                </c:pt>
                <c:pt idx="1">
                  <c:v>0.8007486248949176</c:v>
                </c:pt>
                <c:pt idx="2">
                  <c:v>0.83624537639274865</c:v>
                </c:pt>
                <c:pt idx="3">
                  <c:v>0.83077910252241061</c:v>
                </c:pt>
                <c:pt idx="4">
                  <c:v>0.84271934067277365</c:v>
                </c:pt>
                <c:pt idx="5">
                  <c:v>0.88052071477519189</c:v>
                </c:pt>
                <c:pt idx="6">
                  <c:v>0.85611133396932493</c:v>
                </c:pt>
                <c:pt idx="7">
                  <c:v>0.87379256905855185</c:v>
                </c:pt>
                <c:pt idx="8">
                  <c:v>0.86231945940600363</c:v>
                </c:pt>
                <c:pt idx="9">
                  <c:v>0.86622796116131096</c:v>
                </c:pt>
                <c:pt idx="10">
                  <c:v>0.92155169268994463</c:v>
                </c:pt>
                <c:pt idx="11">
                  <c:v>0.92860782595796298</c:v>
                </c:pt>
                <c:pt idx="12">
                  <c:v>0.91725164188492259</c:v>
                </c:pt>
                <c:pt idx="13">
                  <c:v>0.95704834798583782</c:v>
                </c:pt>
                <c:pt idx="14">
                  <c:v>0.96834779254077641</c:v>
                </c:pt>
                <c:pt idx="15">
                  <c:v>0.94447411471335752</c:v>
                </c:pt>
                <c:pt idx="16">
                  <c:v>0.95576103538674462</c:v>
                </c:pt>
                <c:pt idx="17">
                  <c:v>0.99888499252452079</c:v>
                </c:pt>
                <c:pt idx="18">
                  <c:v>1</c:v>
                </c:pt>
                <c:pt idx="19">
                  <c:v>0.98136193454720455</c:v>
                </c:pt>
                <c:pt idx="20">
                  <c:v>0.95800799393354963</c:v>
                </c:pt>
                <c:pt idx="21">
                  <c:v>0.90896534212193836</c:v>
                </c:pt>
                <c:pt idx="22">
                  <c:v>0.88712183893669361</c:v>
                </c:pt>
                <c:pt idx="23">
                  <c:v>0.88031425543384167</c:v>
                </c:pt>
                <c:pt idx="24">
                  <c:v>0.84167023456110912</c:v>
                </c:pt>
                <c:pt idx="25">
                  <c:v>0.83071338355717161</c:v>
                </c:pt>
                <c:pt idx="26">
                  <c:v>0.8145319780469874</c:v>
                </c:pt>
                <c:pt idx="27">
                  <c:v>0.80769517410722169</c:v>
                </c:pt>
                <c:pt idx="28">
                  <c:v>0.8092133024753364</c:v>
                </c:pt>
                <c:pt idx="29">
                  <c:v>0.80041130956670259</c:v>
                </c:pt>
                <c:pt idx="30">
                  <c:v>0.7716360883645853</c:v>
                </c:pt>
              </c:numCache>
            </c:numRef>
          </c:val>
        </c:ser>
        <c:marker val="1"/>
        <c:axId val="110111744"/>
        <c:axId val="110125824"/>
      </c:lineChart>
      <c:catAx>
        <c:axId val="110111744"/>
        <c:scaling>
          <c:orientation val="minMax"/>
        </c:scaling>
        <c:axPos val="b"/>
        <c:numFmt formatCode="0" sourceLinked="1"/>
        <c:tickLblPos val="nextTo"/>
        <c:crossAx val="110125824"/>
        <c:crosses val="autoZero"/>
        <c:auto val="1"/>
        <c:lblAlgn val="ctr"/>
        <c:lblOffset val="100"/>
        <c:tickLblSkip val="5"/>
      </c:catAx>
      <c:valAx>
        <c:axId val="110125824"/>
        <c:scaling>
          <c:orientation val="minMax"/>
          <c:min val="0.5"/>
        </c:scaling>
        <c:axPos val="l"/>
        <c:majorGridlines/>
        <c:numFmt formatCode="0.00" sourceLinked="1"/>
        <c:tickLblPos val="nextTo"/>
        <c:crossAx val="110111744"/>
        <c:crosses val="autoZero"/>
        <c:crossBetween val="between"/>
      </c:valAx>
    </c:plotArea>
    <c:plotVisOnly val="1"/>
    <c:dispBlanksAs val="gap"/>
  </c:chart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a-DK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815443489411184E-2"/>
          <c:y val="3.9475625546806732E-2"/>
          <c:w val="0.86407966179800222"/>
          <c:h val="0.84274085739282989"/>
        </c:manualLayout>
      </c:layout>
      <c:lineChart>
        <c:grouping val="standard"/>
        <c:ser>
          <c:idx val="0"/>
          <c:order val="0"/>
          <c:tx>
            <c:strRef>
              <c:f>Sheet1!$O$1</c:f>
              <c:strCache>
                <c:ptCount val="1"/>
                <c:pt idx="0">
                  <c:v>Time produktivitet, SGP/US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marker>
            <c:symbol val="none"/>
          </c:marker>
          <c:cat>
            <c:numRef>
              <c:f>Sheet1!$D$2:$D$41</c:f>
              <c:numCache>
                <c:formatCode>General</c:formatCode>
                <c:ptCount val="40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</c:numCache>
            </c:numRef>
          </c:cat>
          <c:val>
            <c:numRef>
              <c:f>Sheet1!$O$2:$O$41</c:f>
              <c:numCache>
                <c:formatCode>0.00</c:formatCode>
                <c:ptCount val="40"/>
                <c:pt idx="0">
                  <c:v>0.29245767166007575</c:v>
                </c:pt>
                <c:pt idx="1">
                  <c:v>0.30510608131271327</c:v>
                </c:pt>
                <c:pt idx="2">
                  <c:v>0.32754994275715382</c:v>
                </c:pt>
                <c:pt idx="3">
                  <c:v>0.3524082907272475</c:v>
                </c:pt>
                <c:pt idx="4">
                  <c:v>0.35934024223911931</c:v>
                </c:pt>
                <c:pt idx="5">
                  <c:v>0.3489355347741267</c:v>
                </c:pt>
                <c:pt idx="6">
                  <c:v>0.35597783828324603</c:v>
                </c:pt>
                <c:pt idx="7">
                  <c:v>0.36629355306395162</c:v>
                </c:pt>
                <c:pt idx="8">
                  <c:v>0.37788350557579442</c:v>
                </c:pt>
                <c:pt idx="9">
                  <c:v>0.38074081056256631</c:v>
                </c:pt>
                <c:pt idx="10">
                  <c:v>0.39181353427498739</c:v>
                </c:pt>
                <c:pt idx="11">
                  <c:v>0.39197668279368847</c:v>
                </c:pt>
                <c:pt idx="12">
                  <c:v>0.40915580020490838</c:v>
                </c:pt>
                <c:pt idx="13">
                  <c:v>0.43196420691618181</c:v>
                </c:pt>
                <c:pt idx="14">
                  <c:v>0.44465582827975886</c:v>
                </c:pt>
                <c:pt idx="15">
                  <c:v>0.43474967626522298</c:v>
                </c:pt>
                <c:pt idx="16">
                  <c:v>0.43922440072912006</c:v>
                </c:pt>
                <c:pt idx="17">
                  <c:v>0.45172087600679744</c:v>
                </c:pt>
                <c:pt idx="18">
                  <c:v>0.47753387032459732</c:v>
                </c:pt>
                <c:pt idx="19">
                  <c:v>0.50409184157241604</c:v>
                </c:pt>
                <c:pt idx="20">
                  <c:v>0.49505485942752331</c:v>
                </c:pt>
                <c:pt idx="21">
                  <c:v>0.49744232149916418</c:v>
                </c:pt>
                <c:pt idx="22">
                  <c:v>0.50058352873334921</c:v>
                </c:pt>
                <c:pt idx="23">
                  <c:v>0.54874781571855835</c:v>
                </c:pt>
                <c:pt idx="24">
                  <c:v>0.58196516561120615</c:v>
                </c:pt>
                <c:pt idx="25">
                  <c:v>0.66688167856802461</c:v>
                </c:pt>
                <c:pt idx="26">
                  <c:v>0.60891000404518703</c:v>
                </c:pt>
                <c:pt idx="27">
                  <c:v>0.62282733843557581</c:v>
                </c:pt>
                <c:pt idx="28">
                  <c:v>0.57986689665459656</c:v>
                </c:pt>
                <c:pt idx="29">
                  <c:v>0.60788014365334064</c:v>
                </c:pt>
                <c:pt idx="30">
                  <c:v>0.66784948574771263</c:v>
                </c:pt>
                <c:pt idx="31">
                  <c:v>0.59120895425241726</c:v>
                </c:pt>
                <c:pt idx="32">
                  <c:v>0.61826885100140461</c:v>
                </c:pt>
                <c:pt idx="33">
                  <c:v>0.62791906357157412</c:v>
                </c:pt>
                <c:pt idx="34">
                  <c:v>0.66341133072510561</c:v>
                </c:pt>
                <c:pt idx="35">
                  <c:v>0.68940492052096736</c:v>
                </c:pt>
                <c:pt idx="36">
                  <c:v>0.66944390660398556</c:v>
                </c:pt>
                <c:pt idx="37">
                  <c:v>0.68420245584443606</c:v>
                </c:pt>
                <c:pt idx="38">
                  <c:v>0.6356772997425606</c:v>
                </c:pt>
                <c:pt idx="39">
                  <c:v>0.59738260284887923</c:v>
                </c:pt>
              </c:numCache>
            </c:numRef>
          </c:val>
        </c:ser>
        <c:marker val="1"/>
        <c:axId val="111424640"/>
        <c:axId val="111426176"/>
      </c:lineChart>
      <c:catAx>
        <c:axId val="111424640"/>
        <c:scaling>
          <c:orientation val="minMax"/>
        </c:scaling>
        <c:axPos val="b"/>
        <c:numFmt formatCode="General" sourceLinked="1"/>
        <c:tickLblPos val="nextTo"/>
        <c:txPr>
          <a:bodyPr rot="-5400000" vert="horz"/>
          <a:lstStyle/>
          <a:p>
            <a:pPr>
              <a:defRPr/>
            </a:pPr>
            <a:endParaRPr lang="da-DK"/>
          </a:p>
        </c:txPr>
        <c:crossAx val="111426176"/>
        <c:crosses val="autoZero"/>
        <c:auto val="1"/>
        <c:lblAlgn val="ctr"/>
        <c:lblOffset val="100"/>
        <c:tickLblSkip val="5"/>
      </c:catAx>
      <c:valAx>
        <c:axId val="111426176"/>
        <c:scaling>
          <c:orientation val="minMax"/>
        </c:scaling>
        <c:axPos val="l"/>
        <c:majorGridlines/>
        <c:numFmt formatCode="0.00" sourceLinked="1"/>
        <c:tickLblPos val="nextTo"/>
        <c:crossAx val="1114246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6947690255617238"/>
          <c:y val="0.53663540469618665"/>
          <c:w val="0.48046354876910691"/>
          <c:h val="0.20909392067157201"/>
        </c:manualLayout>
      </c:layout>
    </c:legend>
    <c:plotVisOnly val="1"/>
    <c:dispBlanksAs val="gap"/>
  </c:chart>
  <c:txPr>
    <a:bodyPr/>
    <a:lstStyle/>
    <a:p>
      <a:pPr>
        <a:defRPr>
          <a:latin typeface="Cambria" pitchFamily="18" charset="0"/>
        </a:defRPr>
      </a:pPr>
      <a:endParaRPr lang="da-DK"/>
    </a:p>
  </c:txPr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a-DK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1847957628050967E-2"/>
          <c:y val="3.4117398460785632E-2"/>
          <c:w val="0.91394046552564168"/>
          <c:h val="0.87230459540015171"/>
        </c:manualLayout>
      </c:layout>
      <c:lineChart>
        <c:grouping val="standard"/>
        <c:ser>
          <c:idx val="0"/>
          <c:order val="0"/>
          <c:tx>
            <c:v>Trade in services, Singapore</c:v>
          </c:tx>
          <c:spPr>
            <a:ln>
              <a:solidFill>
                <a:srgbClr val="FCEBE8">
                  <a:lumMod val="10000"/>
                </a:srgbClr>
              </a:solidFill>
            </a:ln>
          </c:spPr>
          <c:marker>
            <c:symbol val="none"/>
          </c:marker>
          <c:cat>
            <c:strRef>
              <c:f>Sheet1!$E$1:$AP$1</c:f>
              <c:strCache>
                <c:ptCount val="38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</c:strCache>
            </c:strRef>
          </c:cat>
          <c:val>
            <c:numRef>
              <c:f>Sheet1!$E$16:$AP$16</c:f>
              <c:numCache>
                <c:formatCode>General</c:formatCode>
                <c:ptCount val="38"/>
                <c:pt idx="2" formatCode="0">
                  <c:v>53.126128457896144</c:v>
                </c:pt>
                <c:pt idx="3" formatCode="0">
                  <c:v>55.029663328824313</c:v>
                </c:pt>
                <c:pt idx="4" formatCode="0">
                  <c:v>54.276273338298992</c:v>
                </c:pt>
                <c:pt idx="5" formatCode="0">
                  <c:v>60.061107528791496</c:v>
                </c:pt>
                <c:pt idx="6" formatCode="0">
                  <c:v>54.071519739096054</c:v>
                </c:pt>
                <c:pt idx="7" formatCode="0">
                  <c:v>58.580086763790689</c:v>
                </c:pt>
                <c:pt idx="8" formatCode="0">
                  <c:v>62.308686154162373</c:v>
                </c:pt>
                <c:pt idx="9" formatCode="0">
                  <c:v>60.846083069655322</c:v>
                </c:pt>
                <c:pt idx="10" formatCode="0">
                  <c:v>65.488016638385972</c:v>
                </c:pt>
                <c:pt idx="11" formatCode="0">
                  <c:v>73.855690130979639</c:v>
                </c:pt>
                <c:pt idx="12" formatCode="0">
                  <c:v>73.300686331865549</c:v>
                </c:pt>
                <c:pt idx="13" formatCode="0">
                  <c:v>65.597166655063987</c:v>
                </c:pt>
                <c:pt idx="14" formatCode="0">
                  <c:v>51.840276415126567</c:v>
                </c:pt>
                <c:pt idx="15" formatCode="0">
                  <c:v>43.27995216744938</c:v>
                </c:pt>
                <c:pt idx="16" formatCode="0">
                  <c:v>46.462844106672954</c:v>
                </c:pt>
                <c:pt idx="17" formatCode="0">
                  <c:v>49.922909585677296</c:v>
                </c:pt>
                <c:pt idx="18" formatCode="0">
                  <c:v>52.802731726749229</c:v>
                </c:pt>
                <c:pt idx="19" formatCode="0">
                  <c:v>54.23869609896088</c:v>
                </c:pt>
                <c:pt idx="20" formatCode="0">
                  <c:v>59.436380632198357</c:v>
                </c:pt>
                <c:pt idx="21" formatCode="0">
                  <c:v>53.283449451315825</c:v>
                </c:pt>
                <c:pt idx="22" formatCode="0">
                  <c:v>52.478255323486358</c:v>
                </c:pt>
                <c:pt idx="23" formatCode="0">
                  <c:v>49.876930836594987</c:v>
                </c:pt>
                <c:pt idx="24" formatCode="0">
                  <c:v>53.360864238589912</c:v>
                </c:pt>
                <c:pt idx="25" formatCode="0">
                  <c:v>60.075514687464327</c:v>
                </c:pt>
                <c:pt idx="26" formatCode="0">
                  <c:v>54.342900940076213</c:v>
                </c:pt>
                <c:pt idx="27" formatCode="0">
                  <c:v>48.62180160823015</c:v>
                </c:pt>
                <c:pt idx="28" formatCode="0">
                  <c:v>46.105277186395455</c:v>
                </c:pt>
                <c:pt idx="29" formatCode="0">
                  <c:v>60.029129360588129</c:v>
                </c:pt>
                <c:pt idx="30" formatCode="0">
                  <c:v>61.127401399932495</c:v>
                </c:pt>
                <c:pt idx="31" formatCode="0">
                  <c:v>66.441582260654343</c:v>
                </c:pt>
                <c:pt idx="32" formatCode="0">
                  <c:v>71.305248426377204</c:v>
                </c:pt>
                <c:pt idx="33" formatCode="0">
                  <c:v>83.759863408450386</c:v>
                </c:pt>
                <c:pt idx="34" formatCode="0">
                  <c:v>89.957557986214994</c:v>
                </c:pt>
                <c:pt idx="35" formatCode="0">
                  <c:v>89.798709133764717</c:v>
                </c:pt>
                <c:pt idx="36" formatCode="0">
                  <c:v>94.791380784183772</c:v>
                </c:pt>
                <c:pt idx="37" formatCode="0">
                  <c:v>95.040637206545654</c:v>
                </c:pt>
              </c:numCache>
            </c:numRef>
          </c:val>
        </c:ser>
        <c:marker val="1"/>
        <c:axId val="111466368"/>
        <c:axId val="111467904"/>
      </c:lineChart>
      <c:catAx>
        <c:axId val="111466368"/>
        <c:scaling>
          <c:orientation val="minMax"/>
        </c:scaling>
        <c:axPos val="b"/>
        <c:numFmt formatCode="General" sourceLinked="1"/>
        <c:tickLblPos val="nextTo"/>
        <c:txPr>
          <a:bodyPr rot="-54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mbria" pitchFamily="18" charset="0"/>
                <a:ea typeface="Calibri"/>
                <a:cs typeface="Calibri"/>
              </a:defRPr>
            </a:pPr>
            <a:endParaRPr lang="da-DK"/>
          </a:p>
        </c:txPr>
        <c:crossAx val="111467904"/>
        <c:crosses val="autoZero"/>
        <c:auto val="1"/>
        <c:lblAlgn val="ctr"/>
        <c:lblOffset val="100"/>
        <c:tickLblSkip val="5"/>
      </c:catAx>
      <c:valAx>
        <c:axId val="111467904"/>
        <c:scaling>
          <c:orientation val="minMax"/>
          <c:min val="40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da-DK"/>
          </a:p>
        </c:txPr>
        <c:crossAx val="1114663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9.4259240012758441E-2"/>
          <c:y val="4.2947944075011402E-2"/>
          <c:w val="0.7115609863835517"/>
          <c:h val="0.1492004876536295"/>
        </c:manualLayout>
      </c:layout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da-DK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da-DK"/>
    </a:p>
  </c:txPr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noProof="0" smtClean="0"/>
              <a:t>Klik for at redigere teksttypografierne i masteren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cs typeface="+mn-cs"/>
              </a:defRPr>
            </a:lvl1pPr>
          </a:lstStyle>
          <a:p>
            <a:pPr>
              <a:defRPr/>
            </a:pPr>
            <a:fld id="{E06AB62B-6DC5-404A-9F55-E5CB1D5258AA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06AB62B-6DC5-404A-9F55-E5CB1D5258AA}" type="slidenum">
              <a:rPr lang="da-DK" smtClean="0"/>
              <a:pPr>
                <a:defRPr/>
              </a:pPr>
              <a:t>11</a:t>
            </a:fld>
            <a:endParaRPr lang="da-D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grafik_title_foto_uk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895350" y="2438400"/>
            <a:ext cx="6496050" cy="685800"/>
          </a:xfrm>
        </p:spPr>
        <p:txBody>
          <a:bodyPr anchor="t"/>
          <a:lstStyle>
            <a:lvl1pPr>
              <a:defRPr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04875" y="3219450"/>
            <a:ext cx="6486525" cy="1219200"/>
          </a:xfrm>
        </p:spPr>
        <p:txBody>
          <a:bodyPr/>
          <a:lstStyle>
            <a:lvl1pPr marL="0" indent="0">
              <a:defRPr sz="1400"/>
            </a:lvl1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C61FD-EE07-4B98-9BB0-0714E9D34E9B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2706A-E47D-46AD-A002-24892F45650A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10275" y="609600"/>
            <a:ext cx="1609725" cy="483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81100" y="609600"/>
            <a:ext cx="4676775" cy="483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37B32-471B-45BF-B077-6B553D3124B5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100" y="609600"/>
            <a:ext cx="5753100" cy="6381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1100" y="1943100"/>
            <a:ext cx="3143250" cy="3505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6750" y="1943100"/>
            <a:ext cx="3143250" cy="3505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BFF9F6-BB4C-4A4A-91BE-422FBC56A541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100" y="609600"/>
            <a:ext cx="5753100" cy="6381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1100" y="1943100"/>
            <a:ext cx="6438900" cy="3505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7E9B6-8716-4BD5-9DFE-7D491AF475C1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AF515-4B89-4B35-A6E8-B6423C6D29E2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8AD6F-D160-4F05-A58C-CEF67B6701E9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1100" y="1943100"/>
            <a:ext cx="314325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6750" y="1943100"/>
            <a:ext cx="314325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53CA13-8A4C-4DEB-8B21-21B08445BA47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8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0C2165-F098-4A7B-89C4-565420F84B5B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4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D0D061-1623-4861-95F7-66DB1932020B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3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6D9A1-3D7B-431D-9C17-FF1386BEA6CA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4C7E8-D3D0-45F3-B8FF-9A225640D54A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0C59E-6892-4838-B50F-FB069E7C980C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2" descr="grafik_slide_uk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9144000" cy="163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1181100" y="609600"/>
            <a:ext cx="57531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titeltypografi i masteren</a:t>
            </a:r>
          </a:p>
        </p:txBody>
      </p:sp>
      <p:sp>
        <p:nvSpPr>
          <p:cNvPr id="1028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1100" y="1943100"/>
            <a:ext cx="64389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</a:p>
        </p:txBody>
      </p:sp>
      <p:sp>
        <p:nvSpPr>
          <p:cNvPr id="1058" name="Rectangle 3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14400" y="6648450"/>
            <a:ext cx="73152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600">
                <a:solidFill>
                  <a:srgbClr val="6A6F77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da-DK"/>
              <a:t>&lt;Udfyld sidefod-oplysninger her&gt;</a:t>
            </a:r>
          </a:p>
        </p:txBody>
      </p:sp>
      <p:sp>
        <p:nvSpPr>
          <p:cNvPr id="1059" name="Rectangle 3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6648450"/>
            <a:ext cx="4191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600">
                <a:cs typeface="+mn-cs"/>
              </a:defRPr>
            </a:lvl1pPr>
          </a:lstStyle>
          <a:p>
            <a:pPr>
              <a:defRPr/>
            </a:pPr>
            <a:fld id="{B688B858-83A9-4951-9DB7-76E1447CB9E4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552" y="2349500"/>
            <a:ext cx="7848872" cy="1511548"/>
          </a:xfrm>
        </p:spPr>
        <p:txBody>
          <a:bodyPr/>
          <a:lstStyle/>
          <a:p>
            <a:pPr algn="ctr" eaLnBrk="1" hangingPunct="1"/>
            <a:r>
              <a:rPr lang="da-DK" sz="2800" b="1" dirty="0" smtClean="0">
                <a:latin typeface="Cambria" pitchFamily="18" charset="0"/>
              </a:rPr>
              <a:t>Maler Dybbøl Mølle…?</a:t>
            </a:r>
            <a:r>
              <a:rPr lang="da-DK" b="1" dirty="0" smtClean="0">
                <a:latin typeface="Cambria" pitchFamily="18" charset="0"/>
              </a:rPr>
              <a:t/>
            </a:r>
            <a:br>
              <a:rPr lang="da-DK" b="1" dirty="0" smtClean="0">
                <a:latin typeface="Cambria" pitchFamily="18" charset="0"/>
              </a:rPr>
            </a:br>
            <a:r>
              <a:rPr lang="da-DK" b="1" dirty="0" smtClean="0">
                <a:latin typeface="Cambria" pitchFamily="18" charset="0"/>
              </a:rPr>
              <a:t>- </a:t>
            </a:r>
            <a:r>
              <a:rPr lang="da-DK" sz="2400" dirty="0" smtClean="0"/>
              <a:t> </a:t>
            </a:r>
            <a:r>
              <a:rPr lang="da-DK" sz="1800" dirty="0" smtClean="0">
                <a:latin typeface="Cambria" pitchFamily="18" charset="0"/>
              </a:rPr>
              <a:t>Hvordan står det til med produktiviteten i Danmark og hvilke håndtag kan landet gribe fat i for at få det til at gå bedre?</a:t>
            </a:r>
            <a:endParaRPr lang="da-DK" sz="1800" b="1" dirty="0" smtClean="0">
              <a:latin typeface="Cambria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2988" y="3938588"/>
            <a:ext cx="6486525" cy="1219200"/>
          </a:xfrm>
        </p:spPr>
        <p:txBody>
          <a:bodyPr/>
          <a:lstStyle/>
          <a:p>
            <a:pPr algn="ctr" eaLnBrk="1" hangingPunct="1"/>
            <a:endParaRPr lang="en-US" sz="2000" dirty="0" smtClean="0">
              <a:latin typeface="Cambria" pitchFamily="18" charset="0"/>
            </a:endParaRPr>
          </a:p>
          <a:p>
            <a:pPr algn="ctr" eaLnBrk="1" hangingPunct="1"/>
            <a:r>
              <a:rPr lang="en-US" sz="2000" dirty="0" smtClean="0">
                <a:latin typeface="Cambria" pitchFamily="18" charset="0"/>
              </a:rPr>
              <a:t>Carl-Johan Dalgaard</a:t>
            </a:r>
          </a:p>
          <a:p>
            <a:pPr algn="ctr" eaLnBrk="1" hangingPunct="1"/>
            <a:endParaRPr lang="da-DK" sz="2000" dirty="0" smtClean="0">
              <a:latin typeface="Cambria" pitchFamily="18" charset="0"/>
            </a:endParaRPr>
          </a:p>
          <a:p>
            <a:pPr algn="ctr" eaLnBrk="1" hangingPunct="1"/>
            <a:endParaRPr lang="da-DK" sz="2000" dirty="0" smtClean="0">
              <a:latin typeface="Cambria" pitchFamily="18" charset="0"/>
            </a:endParaRPr>
          </a:p>
          <a:p>
            <a:pPr algn="ctr" eaLnBrk="1" hangingPunct="1"/>
            <a:endParaRPr lang="da-DK" sz="2000" dirty="0" smtClean="0">
              <a:latin typeface="Cambria" pitchFamily="18" charset="0"/>
            </a:endParaRPr>
          </a:p>
          <a:p>
            <a:pPr algn="ctr" eaLnBrk="1" hangingPunct="1"/>
            <a:r>
              <a:rPr lang="da-DK" sz="1800" dirty="0" smtClean="0">
                <a:latin typeface="Cambria" pitchFamily="18" charset="0"/>
              </a:rPr>
              <a:t>Lundbeck 25.6.2012</a:t>
            </a:r>
            <a:endParaRPr lang="en-US" sz="1800" dirty="0" smtClean="0">
              <a:latin typeface="Cambria" pitchFamily="18" charset="0"/>
            </a:endParaRPr>
          </a:p>
          <a:p>
            <a:pPr algn="ctr" eaLnBrk="1" hangingPunct="1"/>
            <a:endParaRPr lang="en-US" sz="2000" dirty="0" smtClean="0">
              <a:latin typeface="Cambria" pitchFamily="18" charset="0"/>
            </a:endParaRPr>
          </a:p>
          <a:p>
            <a:pPr algn="ctr" eaLnBrk="1" hangingPunct="1"/>
            <a:endParaRPr lang="en-US" sz="2000" dirty="0" smtClean="0">
              <a:latin typeface="Cambria" pitchFamily="18" charset="0"/>
            </a:endParaRPr>
          </a:p>
          <a:p>
            <a:pPr algn="ctr" eaLnBrk="1" hangingPunct="1"/>
            <a:endParaRPr lang="en-US" sz="2000" dirty="0" smtClean="0">
              <a:latin typeface="Cambria" pitchFamily="18" charset="0"/>
            </a:endParaRPr>
          </a:p>
          <a:p>
            <a:pPr eaLnBrk="1" hangingPunct="1"/>
            <a:endParaRPr lang="da-DK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4499992" y="1628800"/>
          <a:ext cx="4392488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323528" y="1556792"/>
          <a:ext cx="4248472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003800" y="4868863"/>
            <a:ext cx="39608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sz="1200" b="1" dirty="0">
                <a:latin typeface="Cambria" pitchFamily="18" charset="0"/>
              </a:rPr>
              <a:t>Timeproduktivitet </a:t>
            </a:r>
            <a:r>
              <a:rPr lang="da-DK" sz="1200" b="1" dirty="0" smtClean="0">
                <a:latin typeface="Cambria" pitchFamily="18" charset="0"/>
              </a:rPr>
              <a:t>DK/DEU</a:t>
            </a:r>
            <a:r>
              <a:rPr lang="da-DK" sz="1200" b="1" dirty="0">
                <a:latin typeface="Cambria" pitchFamily="18" charset="0"/>
              </a:rPr>
              <a:t>, Markedsmæssig service</a:t>
            </a:r>
          </a:p>
          <a:p>
            <a:r>
              <a:rPr lang="da-DK" sz="1200" dirty="0" err="1">
                <a:latin typeface="Cambria" pitchFamily="18" charset="0"/>
              </a:rPr>
              <a:t>Anm</a:t>
            </a:r>
            <a:r>
              <a:rPr lang="da-DK" sz="1200" dirty="0">
                <a:latin typeface="Cambria" pitchFamily="18" charset="0"/>
              </a:rPr>
              <a:t>: Data Kilde EU KLEMS</a:t>
            </a:r>
          </a:p>
        </p:txBody>
      </p:sp>
      <p:sp>
        <p:nvSpPr>
          <p:cNvPr id="12293" name="TextBox 8"/>
          <p:cNvSpPr txBox="1">
            <a:spLocks noChangeArrowheads="1"/>
          </p:cNvSpPr>
          <p:nvPr/>
        </p:nvSpPr>
        <p:spPr bwMode="auto">
          <a:xfrm>
            <a:off x="684213" y="4868863"/>
            <a:ext cx="39592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sz="1200" b="1" dirty="0">
                <a:latin typeface="Cambria" pitchFamily="18" charset="0"/>
              </a:rPr>
              <a:t>Timeproduktivitet </a:t>
            </a:r>
            <a:r>
              <a:rPr lang="da-DK" sz="1200" b="1" dirty="0" smtClean="0">
                <a:latin typeface="Cambria" pitchFamily="18" charset="0"/>
              </a:rPr>
              <a:t>DK/USA</a:t>
            </a:r>
            <a:r>
              <a:rPr lang="da-DK" sz="1200" b="1" dirty="0">
                <a:latin typeface="Cambria" pitchFamily="18" charset="0"/>
              </a:rPr>
              <a:t>, Markedsmæssig service.</a:t>
            </a:r>
          </a:p>
          <a:p>
            <a:r>
              <a:rPr lang="da-DK" sz="1200" dirty="0" err="1">
                <a:latin typeface="Cambria" pitchFamily="18" charset="0"/>
              </a:rPr>
              <a:t>Anm</a:t>
            </a:r>
            <a:r>
              <a:rPr lang="da-DK" sz="1200" dirty="0">
                <a:latin typeface="Cambria" pitchFamily="18" charset="0"/>
              </a:rPr>
              <a:t>: Data kilde: EU KLEMS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95288" y="5589588"/>
            <a:ext cx="83534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da-DK" sz="1500" dirty="0">
                <a:latin typeface="Cambria" pitchFamily="18" charset="0"/>
              </a:rPr>
              <a:t> </a:t>
            </a:r>
            <a:r>
              <a:rPr lang="da-DK" sz="2000" dirty="0">
                <a:latin typeface="Cambria" pitchFamily="18" charset="0"/>
              </a:rPr>
              <a:t>Velkendt, at det bærende element i USA’s vækst acceleration (aggregeret) er </a:t>
            </a:r>
            <a:r>
              <a:rPr lang="da-DK" sz="2000" b="1" dirty="0">
                <a:latin typeface="Cambria" pitchFamily="18" charset="0"/>
              </a:rPr>
              <a:t>markedsmæssig service</a:t>
            </a:r>
            <a:r>
              <a:rPr lang="da-DK" sz="2000" dirty="0">
                <a:latin typeface="Cambria" pitchFamily="18" charset="0"/>
              </a:rPr>
              <a:t> (Tripplet og </a:t>
            </a:r>
            <a:r>
              <a:rPr lang="da-DK" sz="2000" dirty="0" err="1">
                <a:latin typeface="Cambria" pitchFamily="18" charset="0"/>
              </a:rPr>
              <a:t>Bosworth</a:t>
            </a:r>
            <a:r>
              <a:rPr lang="da-DK" sz="2000" dirty="0">
                <a:latin typeface="Cambria" pitchFamily="18" charset="0"/>
              </a:rPr>
              <a:t>, 2004</a:t>
            </a:r>
            <a:r>
              <a:rPr lang="da-DK" sz="2000" dirty="0" smtClean="0">
                <a:latin typeface="Cambria" pitchFamily="18" charset="0"/>
              </a:rPr>
              <a:t>)</a:t>
            </a:r>
            <a:endParaRPr lang="da-DK" sz="20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2420888"/>
            <a:ext cx="5905500" cy="379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TextBox 8"/>
          <p:cNvSpPr txBox="1">
            <a:spLocks noChangeArrowheads="1"/>
          </p:cNvSpPr>
          <p:nvPr/>
        </p:nvSpPr>
        <p:spPr bwMode="auto">
          <a:xfrm>
            <a:off x="683568" y="6321127"/>
            <a:ext cx="28797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sz="1200" dirty="0">
                <a:latin typeface="Cambria" pitchFamily="18" charset="0"/>
              </a:rPr>
              <a:t>Kilde: </a:t>
            </a:r>
            <a:r>
              <a:rPr lang="da-DK" sz="1200" dirty="0" err="1">
                <a:latin typeface="Cambria" pitchFamily="18" charset="0"/>
              </a:rPr>
              <a:t>Inklaar</a:t>
            </a:r>
            <a:r>
              <a:rPr lang="da-DK" sz="1200" dirty="0">
                <a:latin typeface="Cambria" pitchFamily="18" charset="0"/>
              </a:rPr>
              <a:t> et al (2008, </a:t>
            </a:r>
            <a:r>
              <a:rPr lang="da-DK" sz="1200" i="1" dirty="0" err="1">
                <a:latin typeface="Cambria" pitchFamily="18" charset="0"/>
              </a:rPr>
              <a:t>Ec</a:t>
            </a:r>
            <a:r>
              <a:rPr lang="da-DK" sz="1200" i="1" dirty="0">
                <a:latin typeface="Cambria" pitchFamily="18" charset="0"/>
              </a:rPr>
              <a:t>. Policy</a:t>
            </a:r>
            <a:r>
              <a:rPr lang="da-DK" sz="1200" dirty="0">
                <a:latin typeface="Cambria" pitchFamily="18" charset="0"/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80163" y="3635151"/>
            <a:ext cx="1511300" cy="24006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a-DK" sz="1500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  <a:cs typeface="+mn-cs"/>
              </a:rPr>
              <a:t>0.4 (3,3-0,9) = 0,96 % p.a.</a:t>
            </a:r>
          </a:p>
          <a:p>
            <a:pPr>
              <a:defRPr/>
            </a:pPr>
            <a:endParaRPr lang="da-DK" sz="1500" dirty="0">
              <a:solidFill>
                <a:schemeClr val="bg1">
                  <a:lumMod val="10000"/>
                </a:schemeClr>
              </a:solidFill>
              <a:latin typeface="Cambria" pitchFamily="18" charset="0"/>
              <a:cs typeface="+mn-cs"/>
            </a:endParaRPr>
          </a:p>
          <a:p>
            <a:pPr>
              <a:defRPr/>
            </a:pPr>
            <a:endParaRPr lang="da-DK" sz="1500" dirty="0">
              <a:solidFill>
                <a:schemeClr val="bg1">
                  <a:lumMod val="10000"/>
                </a:schemeClr>
              </a:solidFill>
              <a:latin typeface="Cambria" pitchFamily="18" charset="0"/>
              <a:cs typeface="+mn-cs"/>
            </a:endParaRPr>
          </a:p>
          <a:p>
            <a:pPr>
              <a:defRPr/>
            </a:pPr>
            <a:r>
              <a:rPr lang="da-DK" sz="1500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  <a:cs typeface="+mn-cs"/>
              </a:rPr>
              <a:t>Husk: </a:t>
            </a:r>
            <a:br>
              <a:rPr lang="da-DK" sz="1500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  <a:cs typeface="+mn-cs"/>
              </a:rPr>
            </a:br>
            <a:endParaRPr lang="da-DK" sz="1500" dirty="0">
              <a:solidFill>
                <a:schemeClr val="bg1">
                  <a:lumMod val="10000"/>
                </a:schemeClr>
              </a:solidFill>
              <a:latin typeface="Cambria" pitchFamily="18" charset="0"/>
              <a:cs typeface="+mn-cs"/>
            </a:endParaRPr>
          </a:p>
          <a:p>
            <a:pPr>
              <a:defRPr/>
            </a:pPr>
            <a:r>
              <a:rPr lang="da-DK" sz="1500" b="1" dirty="0" smtClean="0">
                <a:solidFill>
                  <a:schemeClr val="bg1">
                    <a:lumMod val="10000"/>
                  </a:schemeClr>
                </a:solidFill>
                <a:latin typeface="Cambria" pitchFamily="18" charset="0"/>
                <a:cs typeface="+mn-cs"/>
              </a:rPr>
              <a:t>Aggregeret</a:t>
            </a:r>
            <a:r>
              <a:rPr lang="da-DK" sz="1500" dirty="0" smtClean="0">
                <a:solidFill>
                  <a:schemeClr val="bg1">
                    <a:lumMod val="10000"/>
                  </a:schemeClr>
                </a:solidFill>
                <a:latin typeface="Cambria" pitchFamily="18" charset="0"/>
                <a:cs typeface="+mn-cs"/>
              </a:rPr>
              <a:t> vækst </a:t>
            </a:r>
            <a:r>
              <a:rPr lang="da-DK" sz="1500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  <a:cs typeface="+mn-cs"/>
              </a:rPr>
              <a:t>manko til USA ~ 1 % </a:t>
            </a:r>
            <a:r>
              <a:rPr lang="da-DK" sz="1500" dirty="0" err="1">
                <a:solidFill>
                  <a:schemeClr val="bg1">
                    <a:lumMod val="10000"/>
                  </a:schemeClr>
                </a:solidFill>
                <a:latin typeface="Cambria" pitchFamily="18" charset="0"/>
                <a:cs typeface="+mn-cs"/>
              </a:rPr>
              <a:t>p.a</a:t>
            </a:r>
            <a:endParaRPr lang="da-DK" sz="1500" dirty="0">
              <a:solidFill>
                <a:schemeClr val="bg1">
                  <a:lumMod val="10000"/>
                </a:schemeClr>
              </a:solidFill>
              <a:latin typeface="Cambria" pitchFamily="18" charset="0"/>
              <a:cs typeface="+mn-cs"/>
            </a:endParaRPr>
          </a:p>
          <a:p>
            <a:pPr>
              <a:defRPr/>
            </a:pPr>
            <a:endParaRPr lang="da-DK" sz="1500" dirty="0">
              <a:solidFill>
                <a:schemeClr val="bg1">
                  <a:lumMod val="10000"/>
                </a:schemeClr>
              </a:solidFill>
              <a:latin typeface="Cambria" pitchFamily="18" charset="0"/>
              <a:cs typeface="+mn-cs"/>
            </a:endParaRPr>
          </a:p>
        </p:txBody>
      </p:sp>
      <p:sp>
        <p:nvSpPr>
          <p:cNvPr id="10" name="Left Arrow Callout 9"/>
          <p:cNvSpPr/>
          <p:nvPr/>
        </p:nvSpPr>
        <p:spPr>
          <a:xfrm>
            <a:off x="6372101" y="3635151"/>
            <a:ext cx="2592387" cy="2160588"/>
          </a:xfrm>
          <a:prstGeom prst="leftArrow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sp>
        <p:nvSpPr>
          <p:cNvPr id="11" name="Oval 10"/>
          <p:cNvSpPr/>
          <p:nvPr/>
        </p:nvSpPr>
        <p:spPr>
          <a:xfrm>
            <a:off x="3059832" y="4004742"/>
            <a:ext cx="1152525" cy="36036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sp>
        <p:nvSpPr>
          <p:cNvPr id="17" name="Oval 16"/>
          <p:cNvSpPr/>
          <p:nvPr/>
        </p:nvSpPr>
        <p:spPr>
          <a:xfrm>
            <a:off x="6012160" y="4006329"/>
            <a:ext cx="431800" cy="35877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sp>
        <p:nvSpPr>
          <p:cNvPr id="18" name="Oval 17"/>
          <p:cNvSpPr/>
          <p:nvPr/>
        </p:nvSpPr>
        <p:spPr>
          <a:xfrm>
            <a:off x="6012160" y="5229200"/>
            <a:ext cx="431800" cy="36036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sp>
        <p:nvSpPr>
          <p:cNvPr id="12" name="TextBox 11"/>
          <p:cNvSpPr txBox="1"/>
          <p:nvPr/>
        </p:nvSpPr>
        <p:spPr>
          <a:xfrm>
            <a:off x="827584" y="1628800"/>
            <a:ext cx="7128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da-DK" dirty="0" smtClean="0">
                <a:latin typeface="Cambria" pitchFamily="18" charset="0"/>
              </a:rPr>
              <a:t> </a:t>
            </a:r>
            <a:r>
              <a:rPr lang="da-DK" sz="2000" dirty="0" smtClean="0">
                <a:latin typeface="Cambria" pitchFamily="18" charset="0"/>
              </a:rPr>
              <a:t>Kan dette motivere divergensen til USA kvantitativt ?</a:t>
            </a:r>
            <a:endParaRPr lang="da-DK" sz="20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 animBg="1"/>
      <p:bldP spid="11" grpId="0" animBg="1"/>
      <p:bldP spid="17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557338"/>
            <a:ext cx="8137525" cy="4968006"/>
          </a:xfrm>
        </p:spPr>
        <p:txBody>
          <a:bodyPr/>
          <a:lstStyle/>
          <a:p>
            <a:pPr algn="ctr" eaLnBrk="1" hangingPunct="1"/>
            <a:r>
              <a:rPr lang="da-DK" sz="2000" b="1" dirty="0" smtClean="0">
                <a:latin typeface="Cambria" pitchFamily="18" charset="0"/>
              </a:rPr>
              <a:t>BUNDLINJE (SPG # 1 &amp; 2)</a:t>
            </a:r>
            <a:r>
              <a:rPr lang="da-DK" sz="2000" dirty="0" smtClean="0">
                <a:latin typeface="Cambria" pitchFamily="18" charset="0"/>
              </a:rPr>
              <a:t>:</a:t>
            </a:r>
          </a:p>
          <a:p>
            <a:pPr algn="ctr" eaLnBrk="1" hangingPunct="1"/>
            <a:endParaRPr lang="da-DK" sz="2000" dirty="0" smtClean="0">
              <a:latin typeface="Cambria" pitchFamily="18" charset="0"/>
            </a:endParaRPr>
          </a:p>
          <a:p>
            <a:pPr eaLnBrk="1" hangingPunct="1">
              <a:buFont typeface="Verdana" pitchFamily="34" charset="0"/>
              <a:buAutoNum type="arabicPeriod"/>
            </a:pPr>
            <a:r>
              <a:rPr lang="da-DK" sz="2000" dirty="0" smtClean="0">
                <a:latin typeface="Cambria" pitchFamily="18" charset="0"/>
              </a:rPr>
              <a:t>Produktivitetsvæksten er løjet af </a:t>
            </a:r>
            <a:r>
              <a:rPr lang="da-DK" sz="2000" b="1" dirty="0" smtClean="0">
                <a:latin typeface="Cambria" pitchFamily="18" charset="0"/>
              </a:rPr>
              <a:t>i forhold til USA </a:t>
            </a:r>
            <a:r>
              <a:rPr lang="da-DK" sz="2000" dirty="0" smtClean="0">
                <a:latin typeface="Cambria" pitchFamily="18" charset="0"/>
              </a:rPr>
              <a:t>siden midten af 1990’erne</a:t>
            </a:r>
          </a:p>
          <a:p>
            <a:pPr eaLnBrk="1" hangingPunct="1">
              <a:buFont typeface="Verdana" pitchFamily="34" charset="0"/>
              <a:buAutoNum type="arabicPeriod"/>
            </a:pPr>
            <a:endParaRPr lang="da-DK" sz="2000" dirty="0" smtClean="0">
              <a:latin typeface="Cambria" pitchFamily="18" charset="0"/>
            </a:endParaRPr>
          </a:p>
          <a:p>
            <a:pPr eaLnBrk="1" hangingPunct="1">
              <a:buFont typeface="Verdana" pitchFamily="34" charset="0"/>
              <a:buAutoNum type="arabicPeriod"/>
            </a:pPr>
            <a:r>
              <a:rPr lang="da-DK" sz="2000" dirty="0" smtClean="0">
                <a:latin typeface="Cambria" pitchFamily="18" charset="0"/>
              </a:rPr>
              <a:t>USA  accelererer i midten af 1990’erne; det sker </a:t>
            </a:r>
            <a:r>
              <a:rPr lang="da-DK" sz="2000" b="1" dirty="0" smtClean="0">
                <a:latin typeface="Cambria" pitchFamily="18" charset="0"/>
              </a:rPr>
              <a:t>ikke</a:t>
            </a:r>
            <a:r>
              <a:rPr lang="da-DK" sz="2000" dirty="0" smtClean="0">
                <a:latin typeface="Cambria" pitchFamily="18" charset="0"/>
              </a:rPr>
              <a:t> i Europa (herunder i DK)</a:t>
            </a:r>
            <a:endParaRPr lang="da-DK" sz="2000" b="1" dirty="0" smtClean="0">
              <a:latin typeface="Cambria" pitchFamily="18" charset="0"/>
            </a:endParaRPr>
          </a:p>
          <a:p>
            <a:pPr eaLnBrk="1" hangingPunct="1">
              <a:buFont typeface="Verdana" pitchFamily="34" charset="0"/>
              <a:buAutoNum type="arabicPeriod"/>
            </a:pPr>
            <a:endParaRPr lang="da-DK" sz="2000" dirty="0" smtClean="0">
              <a:latin typeface="Cambria" pitchFamily="18" charset="0"/>
            </a:endParaRPr>
          </a:p>
          <a:p>
            <a:pPr eaLnBrk="1" hangingPunct="1">
              <a:buFont typeface="Verdana" pitchFamily="34" charset="0"/>
              <a:buAutoNum type="arabicPeriod"/>
            </a:pPr>
            <a:r>
              <a:rPr lang="da-DK" sz="2000" dirty="0" smtClean="0">
                <a:latin typeface="Cambria" pitchFamily="18" charset="0"/>
              </a:rPr>
              <a:t>Vækst manko udspringer af </a:t>
            </a:r>
            <a:r>
              <a:rPr lang="da-DK" sz="2000" b="1" dirty="0" smtClean="0">
                <a:latin typeface="Cambria" pitchFamily="18" charset="0"/>
              </a:rPr>
              <a:t>service sektoren</a:t>
            </a:r>
            <a:r>
              <a:rPr lang="da-DK" sz="2000" dirty="0" smtClean="0">
                <a:latin typeface="Cambria" pitchFamily="18" charset="0"/>
              </a:rPr>
              <a:t>. </a:t>
            </a:r>
          </a:p>
          <a:p>
            <a:pPr eaLnBrk="1" hangingPunct="1"/>
            <a:endParaRPr lang="da-DK" sz="1800" dirty="0" smtClean="0">
              <a:latin typeface="Cambria" pitchFamily="18" charset="0"/>
            </a:endParaRPr>
          </a:p>
          <a:p>
            <a:pPr eaLnBrk="1" hangingPunct="1"/>
            <a:endParaRPr lang="da-DK" sz="1800" dirty="0" smtClean="0">
              <a:latin typeface="Cambria" pitchFamily="18" charset="0"/>
            </a:endParaRPr>
          </a:p>
          <a:p>
            <a:pPr eaLnBrk="1" hangingPunct="1">
              <a:buFont typeface="Arial" pitchFamily="34" charset="0"/>
              <a:buChar char="•"/>
            </a:pPr>
            <a:r>
              <a:rPr lang="da-DK" sz="1800" b="1" dirty="0" smtClean="0">
                <a:latin typeface="Cambria" pitchFamily="18" charset="0"/>
              </a:rPr>
              <a:t>Forbehold</a:t>
            </a:r>
            <a:r>
              <a:rPr lang="da-DK" sz="1800" dirty="0" smtClean="0">
                <a:latin typeface="Cambria" pitchFamily="18" charset="0"/>
              </a:rPr>
              <a:t>:  Data problemer. Time opgørelsen i DK (Dalgaard &amp;  Hansen, 2010, NØT);  Mængdeopgørelse i service. (</a:t>
            </a:r>
            <a:r>
              <a:rPr lang="da-DK" sz="1800" dirty="0" err="1" smtClean="0">
                <a:latin typeface="Cambria" pitchFamily="18" charset="0"/>
              </a:rPr>
              <a:t>O’Mahoney</a:t>
            </a:r>
            <a:r>
              <a:rPr lang="da-DK" sz="1800" dirty="0" smtClean="0">
                <a:latin typeface="Cambria" pitchFamily="18" charset="0"/>
              </a:rPr>
              <a:t> og Van Ark, 2003; </a:t>
            </a:r>
            <a:r>
              <a:rPr lang="da-DK" sz="1800" dirty="0" err="1" smtClean="0">
                <a:latin typeface="Cambria" pitchFamily="18" charset="0"/>
              </a:rPr>
              <a:t>Inklaar</a:t>
            </a:r>
            <a:r>
              <a:rPr lang="da-DK" sz="1800" dirty="0" smtClean="0">
                <a:latin typeface="Cambria" pitchFamily="18" charset="0"/>
              </a:rPr>
              <a:t> et al, 2008, </a:t>
            </a:r>
            <a:r>
              <a:rPr lang="da-DK" sz="1800" dirty="0" err="1" smtClean="0">
                <a:latin typeface="Cambria" pitchFamily="18" charset="0"/>
              </a:rPr>
              <a:t>Ec</a:t>
            </a:r>
            <a:r>
              <a:rPr lang="da-DK" sz="1800" dirty="0" smtClean="0">
                <a:latin typeface="Cambria" pitchFamily="18" charset="0"/>
              </a:rPr>
              <a:t>. Policy)</a:t>
            </a:r>
          </a:p>
          <a:p>
            <a:pPr eaLnBrk="1" hangingPunct="1">
              <a:buFontTx/>
              <a:buChar char="•"/>
            </a:pPr>
            <a:endParaRPr lang="da-DK" dirty="0" smtClean="0">
              <a:latin typeface="Cambria" pitchFamily="18" charset="0"/>
            </a:endParaRPr>
          </a:p>
          <a:p>
            <a:pPr eaLnBrk="1" hangingPunct="1"/>
            <a:endParaRPr lang="da-DK" dirty="0" smtClean="0">
              <a:latin typeface="Cambria" pitchFamily="18" charset="0"/>
            </a:endParaRPr>
          </a:p>
          <a:p>
            <a:pPr eaLnBrk="1" hangingPunct="1">
              <a:buFont typeface="Verdana" pitchFamily="34" charset="0"/>
              <a:buAutoNum type="arabicPeriod"/>
            </a:pPr>
            <a:endParaRPr lang="da-DK" dirty="0" smtClean="0"/>
          </a:p>
          <a:p>
            <a:pPr eaLnBrk="1" hangingPunct="1"/>
            <a:endParaRPr lang="da-DK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395288" y="1943100"/>
            <a:ext cx="8353425" cy="3505200"/>
          </a:xfrm>
        </p:spPr>
        <p:txBody>
          <a:bodyPr/>
          <a:lstStyle/>
          <a:p>
            <a:pPr eaLnBrk="1" hangingPunct="1">
              <a:buFont typeface="Verdana" pitchFamily="34" charset="0"/>
              <a:buAutoNum type="arabicPeriod"/>
            </a:pPr>
            <a:endParaRPr lang="da-DK" sz="2000" dirty="0" smtClean="0">
              <a:latin typeface="Cambria" pitchFamily="18" charset="0"/>
            </a:endParaRPr>
          </a:p>
          <a:p>
            <a:pPr eaLnBrk="1" hangingPunct="1">
              <a:buFont typeface="Verdana" pitchFamily="34" charset="0"/>
              <a:buAutoNum type="arabicPeriod"/>
            </a:pPr>
            <a:endParaRPr lang="da-DK" sz="2000" dirty="0" smtClean="0">
              <a:latin typeface="Cambria" pitchFamily="18" charset="0"/>
            </a:endParaRPr>
          </a:p>
          <a:p>
            <a:pPr eaLnBrk="1" hangingPunct="1"/>
            <a:endParaRPr lang="da-DK" sz="2000" dirty="0" smtClean="0">
              <a:latin typeface="Cambria" pitchFamily="18" charset="0"/>
            </a:endParaRPr>
          </a:p>
          <a:p>
            <a:pPr algn="ctr" eaLnBrk="1" hangingPunct="1"/>
            <a:r>
              <a:rPr lang="da-DK" sz="2800" b="1" dirty="0" smtClean="0">
                <a:latin typeface="Cambria" pitchFamily="18" charset="0"/>
              </a:rPr>
              <a:t>Potentielle fokusområder for politik</a:t>
            </a:r>
          </a:p>
          <a:p>
            <a:pPr algn="ctr" eaLnBrk="1" hangingPunct="1">
              <a:buFontTx/>
              <a:buChar char="-"/>
            </a:pPr>
            <a:r>
              <a:rPr lang="da-DK" sz="2000" dirty="0" smtClean="0">
                <a:latin typeface="Cambria" pitchFamily="18" charset="0"/>
              </a:rPr>
              <a:t>Hvordan accelereres væksten (midlertidigt)?</a:t>
            </a:r>
          </a:p>
          <a:p>
            <a:pPr algn="ctr" eaLnBrk="1" hangingPunct="1">
              <a:buFontTx/>
              <a:buChar char="-"/>
            </a:pPr>
            <a:endParaRPr lang="da-DK" sz="2000" dirty="0" smtClean="0">
              <a:latin typeface="Cambria" pitchFamily="18" charset="0"/>
            </a:endParaRPr>
          </a:p>
          <a:p>
            <a:pPr algn="ctr" eaLnBrk="1" hangingPunct="1"/>
            <a:endParaRPr lang="da-DK" sz="2000" dirty="0" smtClean="0">
              <a:latin typeface="Cambria" pitchFamily="18" charset="0"/>
            </a:endParaRPr>
          </a:p>
          <a:p>
            <a:pPr algn="ctr" eaLnBrk="1" hangingPunct="1"/>
            <a:endParaRPr lang="da-DK" sz="2000" dirty="0" smtClean="0">
              <a:latin typeface="Cambria" pitchFamily="18" charset="0"/>
            </a:endParaRPr>
          </a:p>
          <a:p>
            <a:pPr algn="ctr" eaLnBrk="1" hangingPunct="1"/>
            <a:r>
              <a:rPr lang="da-DK" sz="2000" dirty="0" smtClean="0">
                <a:latin typeface="Cambria" pitchFamily="18" charset="0"/>
              </a:rPr>
              <a:t>Svar: Fokus på international interaktion</a:t>
            </a:r>
          </a:p>
          <a:p>
            <a:pPr algn="ctr" eaLnBrk="1" hangingPunct="1"/>
            <a:endParaRPr lang="da-DK" sz="2000" b="1" dirty="0" smtClean="0">
              <a:latin typeface="Cambria" pitchFamily="18" charset="0"/>
            </a:endParaRPr>
          </a:p>
          <a:p>
            <a:pPr algn="ctr" eaLnBrk="1" hangingPunct="1"/>
            <a:endParaRPr lang="da-DK" sz="2000" b="1" dirty="0" smtClean="0">
              <a:latin typeface="Cambria" pitchFamily="18" charset="0"/>
            </a:endParaRPr>
          </a:p>
          <a:p>
            <a:pPr algn="ctr" eaLnBrk="1" hangingPunct="1"/>
            <a:endParaRPr lang="da-DK" sz="2000" b="1" dirty="0" smtClean="0">
              <a:latin typeface="Cambria" pitchFamily="18" charset="0"/>
            </a:endParaRPr>
          </a:p>
          <a:p>
            <a:pPr algn="ctr" eaLnBrk="1" hangingPunct="1"/>
            <a:endParaRPr lang="da-DK" sz="2000" b="1" dirty="0" smtClean="0">
              <a:latin typeface="Cambria" pitchFamily="18" charset="0"/>
            </a:endParaRPr>
          </a:p>
          <a:p>
            <a:pPr algn="ctr" eaLnBrk="1" hangingPunct="1"/>
            <a:endParaRPr lang="da-DK" sz="2000" b="1" dirty="0" smtClean="0">
              <a:latin typeface="Cambria" pitchFamily="18" charset="0"/>
            </a:endParaRPr>
          </a:p>
          <a:p>
            <a:pPr algn="ctr" eaLnBrk="1" hangingPunct="1"/>
            <a:endParaRPr lang="da-DK" sz="2000" b="1" dirty="0" smtClean="0">
              <a:latin typeface="Cambria" pitchFamily="18" charset="0"/>
            </a:endParaRPr>
          </a:p>
          <a:p>
            <a:pPr algn="ctr" eaLnBrk="1" hangingPunct="1"/>
            <a:r>
              <a:rPr lang="da-DK" sz="2000" b="1" dirty="0" smtClean="0">
                <a:latin typeface="Cambria" pitchFamily="18" charset="0"/>
              </a:rPr>
              <a:t> </a:t>
            </a:r>
          </a:p>
          <a:p>
            <a:pPr eaLnBrk="1" hangingPunct="1"/>
            <a:endParaRPr lang="da-DK" sz="2000" dirty="0" smtClean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55875" y="1844675"/>
            <a:ext cx="3529013" cy="136842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Down Arrow 4"/>
          <p:cNvSpPr/>
          <p:nvPr/>
        </p:nvSpPr>
        <p:spPr>
          <a:xfrm>
            <a:off x="4067175" y="3357563"/>
            <a:ext cx="433388" cy="1366837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555875" y="4868863"/>
            <a:ext cx="3529013" cy="136842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509" name="TextBox 6"/>
          <p:cNvSpPr txBox="1">
            <a:spLocks noChangeArrowheads="1"/>
          </p:cNvSpPr>
          <p:nvPr/>
        </p:nvSpPr>
        <p:spPr bwMode="auto">
          <a:xfrm>
            <a:off x="2627313" y="2093913"/>
            <a:ext cx="33845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>
                <a:latin typeface="Cambria" pitchFamily="18" charset="0"/>
              </a:rPr>
              <a:t>Vækstaccelerationernes anatomi</a:t>
            </a:r>
            <a:endParaRPr lang="en-US">
              <a:latin typeface="Cambria" pitchFamily="18" charset="0"/>
            </a:endParaRPr>
          </a:p>
        </p:txBody>
      </p:sp>
      <p:sp>
        <p:nvSpPr>
          <p:cNvPr id="21510" name="TextBox 7"/>
          <p:cNvSpPr txBox="1">
            <a:spLocks noChangeArrowheads="1"/>
          </p:cNvSpPr>
          <p:nvPr/>
        </p:nvSpPr>
        <p:spPr bwMode="auto">
          <a:xfrm>
            <a:off x="2627313" y="5272088"/>
            <a:ext cx="33845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>
                <a:latin typeface="Cambria" pitchFamily="18" charset="0"/>
              </a:rPr>
              <a:t>Fokusområder for policy</a:t>
            </a:r>
            <a:endParaRPr lang="en-US">
              <a:latin typeface="Cambria" pitchFamily="18" charset="0"/>
            </a:endParaRPr>
          </a:p>
        </p:txBody>
      </p:sp>
      <p:sp>
        <p:nvSpPr>
          <p:cNvPr id="21511" name="Rectangle 6"/>
          <p:cNvSpPr>
            <a:spLocks noChangeArrowheads="1"/>
          </p:cNvSpPr>
          <p:nvPr/>
        </p:nvSpPr>
        <p:spPr bwMode="auto">
          <a:xfrm>
            <a:off x="6121400" y="1700213"/>
            <a:ext cx="2987675" cy="218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sz="1700">
                <a:latin typeface="Cambria" pitchFamily="18" charset="0"/>
              </a:rPr>
              <a:t>Easterly et al., JME, 1993; Prichett, WBER, 2000; Hausmann, Pritchett &amp; Rodrik, JOEG, 2005; Jones and Olken, ReStat, 2008; Jerzmanovski , JDE, 2006;  Cuberes &amp; Jerzmanovski , EJ, 2009; Jerzmanovski, 2011.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1109663" y="1556792"/>
            <a:ext cx="7494587" cy="4437633"/>
          </a:xfrm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da-DK" sz="2000" dirty="0" smtClean="0">
                <a:latin typeface="Cambria" pitchFamily="18" charset="0"/>
              </a:rPr>
              <a:t>Vækst </a:t>
            </a:r>
            <a:r>
              <a:rPr lang="da-DK" sz="2000" i="1" dirty="0" smtClean="0">
                <a:latin typeface="Cambria" pitchFamily="18" charset="0"/>
              </a:rPr>
              <a:t>brud</a:t>
            </a:r>
            <a:r>
              <a:rPr lang="da-DK" sz="2000" dirty="0" smtClean="0">
                <a:latin typeface="Cambria" pitchFamily="18" charset="0"/>
              </a:rPr>
              <a:t>. Robuste fund: vækst brud (+) forbundet med </a:t>
            </a:r>
            <a:r>
              <a:rPr lang="da-DK" sz="2000" b="1" dirty="0" smtClean="0">
                <a:latin typeface="Cambria" pitchFamily="18" charset="0"/>
              </a:rPr>
              <a:t>øget samhandel</a:t>
            </a:r>
            <a:r>
              <a:rPr lang="da-DK" sz="2000" dirty="0" smtClean="0">
                <a:latin typeface="Cambria" pitchFamily="18" charset="0"/>
              </a:rPr>
              <a:t> </a:t>
            </a:r>
            <a:br>
              <a:rPr lang="da-DK" sz="2000" dirty="0" smtClean="0">
                <a:latin typeface="Cambria" pitchFamily="18" charset="0"/>
              </a:rPr>
            </a:br>
            <a:endParaRPr lang="da-DK" sz="2000" dirty="0" smtClean="0">
              <a:latin typeface="Cambria" pitchFamily="18" charset="0"/>
            </a:endParaRPr>
          </a:p>
          <a:p>
            <a:pPr eaLnBrk="1" hangingPunct="1">
              <a:buFontTx/>
              <a:buChar char="•"/>
            </a:pPr>
            <a:r>
              <a:rPr lang="da-DK" sz="2000" dirty="0" smtClean="0">
                <a:latin typeface="Cambria" pitchFamily="18" charset="0"/>
              </a:rPr>
              <a:t>Ikke</a:t>
            </a:r>
            <a:r>
              <a:rPr lang="da-DK" sz="2000" i="1" dirty="0" smtClean="0">
                <a:latin typeface="Cambria" pitchFamily="18" charset="0"/>
              </a:rPr>
              <a:t> </a:t>
            </a:r>
            <a:r>
              <a:rPr lang="da-DK" sz="2000" dirty="0" smtClean="0">
                <a:latin typeface="Cambria" pitchFamily="18" charset="0"/>
              </a:rPr>
              <a:t>en ”efterspørgselshistorie”: </a:t>
            </a:r>
            <a:r>
              <a:rPr lang="da-DK" sz="2000" dirty="0" err="1" smtClean="0">
                <a:latin typeface="Cambria" pitchFamily="18" charset="0"/>
              </a:rPr>
              <a:t>exp</a:t>
            </a:r>
            <a:r>
              <a:rPr lang="da-DK" sz="2000" dirty="0" smtClean="0">
                <a:latin typeface="Cambria" pitchFamily="18" charset="0"/>
              </a:rPr>
              <a:t> </a:t>
            </a:r>
            <a:r>
              <a:rPr lang="da-DK" sz="2000" b="1" dirty="0" smtClean="0">
                <a:latin typeface="Cambria" pitchFamily="18" charset="0"/>
              </a:rPr>
              <a:t>+</a:t>
            </a:r>
            <a:r>
              <a:rPr lang="da-DK" sz="2000" dirty="0" smtClean="0">
                <a:latin typeface="Cambria" pitchFamily="18" charset="0"/>
              </a:rPr>
              <a:t> </a:t>
            </a:r>
            <a:r>
              <a:rPr lang="da-DK" sz="2000" dirty="0" err="1" smtClean="0">
                <a:latin typeface="Cambria" pitchFamily="18" charset="0"/>
              </a:rPr>
              <a:t>imp</a:t>
            </a:r>
            <a:r>
              <a:rPr lang="da-DK" sz="2000" dirty="0" smtClean="0">
                <a:latin typeface="Cambria" pitchFamily="18" charset="0"/>
              </a:rPr>
              <a:t>, </a:t>
            </a:r>
            <a:r>
              <a:rPr lang="da-DK" sz="2000" i="1" dirty="0" smtClean="0">
                <a:latin typeface="Cambria" pitchFamily="18" charset="0"/>
              </a:rPr>
              <a:t>ikke</a:t>
            </a:r>
            <a:r>
              <a:rPr lang="da-DK" sz="2000" dirty="0" smtClean="0">
                <a:latin typeface="Cambria" pitchFamily="18" charset="0"/>
              </a:rPr>
              <a:t> </a:t>
            </a:r>
            <a:r>
              <a:rPr lang="da-DK" sz="2000" dirty="0" err="1" smtClean="0">
                <a:latin typeface="Cambria" pitchFamily="18" charset="0"/>
              </a:rPr>
              <a:t>exp</a:t>
            </a:r>
            <a:r>
              <a:rPr lang="da-DK" sz="2000" dirty="0" smtClean="0">
                <a:latin typeface="Cambria" pitchFamily="18" charset="0"/>
              </a:rPr>
              <a:t> </a:t>
            </a:r>
            <a:r>
              <a:rPr lang="da-DK" sz="2000" b="1" dirty="0" smtClean="0">
                <a:latin typeface="Cambria" pitchFamily="18" charset="0"/>
              </a:rPr>
              <a:t>-</a:t>
            </a:r>
            <a:r>
              <a:rPr lang="da-DK" sz="2000" dirty="0" smtClean="0">
                <a:latin typeface="Cambria" pitchFamily="18" charset="0"/>
              </a:rPr>
              <a:t> </a:t>
            </a:r>
            <a:r>
              <a:rPr lang="da-DK" sz="2000" dirty="0" err="1" smtClean="0">
                <a:latin typeface="Cambria" pitchFamily="18" charset="0"/>
              </a:rPr>
              <a:t>imp</a:t>
            </a:r>
            <a:r>
              <a:rPr lang="da-DK" sz="2000" dirty="0" smtClean="0">
                <a:latin typeface="Cambria" pitchFamily="18" charset="0"/>
              </a:rPr>
              <a:t>.</a:t>
            </a:r>
          </a:p>
          <a:p>
            <a:pPr eaLnBrk="1" hangingPunct="1">
              <a:buFontTx/>
              <a:buChar char="•"/>
            </a:pPr>
            <a:endParaRPr lang="da-DK" sz="2000" dirty="0" smtClean="0">
              <a:latin typeface="Cambria" pitchFamily="18" charset="0"/>
            </a:endParaRPr>
          </a:p>
          <a:p>
            <a:pPr eaLnBrk="1" hangingPunct="1">
              <a:buFontTx/>
              <a:buChar char="•"/>
            </a:pPr>
            <a:r>
              <a:rPr lang="da-DK" sz="2000" i="1" dirty="0" smtClean="0">
                <a:latin typeface="Cambria" pitchFamily="18" charset="0"/>
              </a:rPr>
              <a:t>Konsistent</a:t>
            </a:r>
            <a:r>
              <a:rPr lang="da-DK" sz="2000" dirty="0" smtClean="0">
                <a:latin typeface="Cambria" pitchFamily="18" charset="0"/>
              </a:rPr>
              <a:t> med positiv effekt af øget international interaktion på output og TFP  </a:t>
            </a:r>
            <a:r>
              <a:rPr lang="da-DK" sz="2000" i="1" dirty="0" smtClean="0">
                <a:latin typeface="Cambria" pitchFamily="18" charset="0"/>
              </a:rPr>
              <a:t>niveau</a:t>
            </a:r>
            <a:r>
              <a:rPr lang="da-DK" sz="2000" dirty="0" smtClean="0">
                <a:latin typeface="Cambria" pitchFamily="18" charset="0"/>
              </a:rPr>
              <a:t> (</a:t>
            </a:r>
            <a:r>
              <a:rPr lang="da-DK" sz="2000" dirty="0" err="1" smtClean="0">
                <a:latin typeface="Cambria" pitchFamily="18" charset="0"/>
              </a:rPr>
              <a:t>Frankel</a:t>
            </a:r>
            <a:r>
              <a:rPr lang="da-DK" sz="2000" dirty="0" smtClean="0">
                <a:latin typeface="Cambria" pitchFamily="18" charset="0"/>
              </a:rPr>
              <a:t> &amp; Romer, AER, 1999; </a:t>
            </a:r>
            <a:r>
              <a:rPr lang="da-DK" sz="2000" dirty="0" err="1" smtClean="0">
                <a:latin typeface="Cambria" pitchFamily="18" charset="0"/>
              </a:rPr>
              <a:t>Alcalá</a:t>
            </a:r>
            <a:r>
              <a:rPr lang="da-DK" sz="2000" dirty="0" smtClean="0">
                <a:latin typeface="Cambria" pitchFamily="18" charset="0"/>
              </a:rPr>
              <a:t> og Ciccone, QJE, 2004; Andersen and Dalgaard, JOEG, 2011)</a:t>
            </a:r>
          </a:p>
          <a:p>
            <a:pPr eaLnBrk="1" hangingPunct="1">
              <a:buFontTx/>
              <a:buChar char="•"/>
            </a:pPr>
            <a:endParaRPr lang="da-DK" sz="2000" dirty="0" smtClean="0">
              <a:latin typeface="Cambria" pitchFamily="18" charset="0"/>
            </a:endParaRPr>
          </a:p>
          <a:p>
            <a:pPr eaLnBrk="1" hangingPunct="1">
              <a:buFontTx/>
              <a:buChar char="•"/>
            </a:pPr>
            <a:r>
              <a:rPr lang="da-DK" sz="2000" dirty="0" smtClean="0">
                <a:latin typeface="Cambria" pitchFamily="18" charset="0"/>
              </a:rPr>
              <a:t>Hvorfor er international interaktion vigtig for vækst? Videns udveksling; teknologi overførsel. </a:t>
            </a:r>
            <a:r>
              <a:rPr lang="da-DK" sz="2000" u="sng" dirty="0" smtClean="0">
                <a:latin typeface="Cambria" pitchFamily="18" charset="0"/>
              </a:rPr>
              <a:t>Ultimativt</a:t>
            </a:r>
            <a:r>
              <a:rPr lang="da-DK" sz="2000" dirty="0" smtClean="0">
                <a:latin typeface="Cambria" pitchFamily="18" charset="0"/>
              </a:rPr>
              <a:t> kilden til vækst.</a:t>
            </a:r>
          </a:p>
          <a:p>
            <a:pPr eaLnBrk="1" hangingPunct="1">
              <a:buFontTx/>
              <a:buChar char="•"/>
            </a:pPr>
            <a:endParaRPr lang="da-DK" sz="2000" dirty="0" smtClean="0">
              <a:latin typeface="Cambria" pitchFamily="18" charset="0"/>
            </a:endParaRPr>
          </a:p>
          <a:p>
            <a:pPr eaLnBrk="1" hangingPunct="1">
              <a:buFontTx/>
              <a:buChar char="•"/>
            </a:pPr>
            <a:r>
              <a:rPr lang="da-DK" sz="2000" u="sng" dirty="0" smtClean="0">
                <a:latin typeface="Cambria" pitchFamily="18" charset="0"/>
              </a:rPr>
              <a:t>Bundlinje</a:t>
            </a:r>
            <a:r>
              <a:rPr lang="da-DK" sz="2000" dirty="0" smtClean="0">
                <a:latin typeface="Cambria" pitchFamily="18" charset="0"/>
              </a:rPr>
              <a:t>: International handel. Men med hvad?</a:t>
            </a:r>
            <a:endParaRPr lang="en-US" sz="2000" dirty="0" smtClean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132856"/>
            <a:ext cx="8424862" cy="3505200"/>
          </a:xfrm>
        </p:spPr>
        <p:txBody>
          <a:bodyPr/>
          <a:lstStyle/>
          <a:p>
            <a:pPr>
              <a:buFontTx/>
              <a:buChar char="•"/>
            </a:pPr>
            <a:r>
              <a:rPr lang="da-DK" sz="2200" b="1" dirty="0" smtClean="0">
                <a:latin typeface="Cambria" pitchFamily="18" charset="0"/>
              </a:rPr>
              <a:t>Spørgsmålet</a:t>
            </a:r>
            <a:r>
              <a:rPr lang="da-DK" sz="2200" dirty="0" smtClean="0">
                <a:latin typeface="Cambria" pitchFamily="18" charset="0"/>
              </a:rPr>
              <a:t>: Hvad er dét USA har kunnet (for nylig) </a:t>
            </a:r>
            <a:r>
              <a:rPr lang="da-DK" sz="2200" b="1" dirty="0" smtClean="0">
                <a:latin typeface="Cambria" pitchFamily="18" charset="0"/>
              </a:rPr>
              <a:t>indenfor service</a:t>
            </a:r>
            <a:r>
              <a:rPr lang="da-DK" sz="2200" dirty="0" smtClean="0">
                <a:latin typeface="Cambria" pitchFamily="18" charset="0"/>
              </a:rPr>
              <a:t> som Europa (herunder Danmark) ikke kan?</a:t>
            </a:r>
          </a:p>
          <a:p>
            <a:pPr>
              <a:buFontTx/>
              <a:buChar char="•"/>
            </a:pPr>
            <a:endParaRPr lang="da-DK" sz="2200" dirty="0" smtClean="0">
              <a:latin typeface="Cambria" pitchFamily="18" charset="0"/>
            </a:endParaRPr>
          </a:p>
          <a:p>
            <a:pPr>
              <a:buFontTx/>
              <a:buChar char="•"/>
            </a:pPr>
            <a:r>
              <a:rPr lang="da-DK" sz="2200" dirty="0" smtClean="0">
                <a:latin typeface="Cambria" pitchFamily="18" charset="0"/>
              </a:rPr>
              <a:t>Siden 2000: 2/3 af den globale vækst kommer fra service sektoren (</a:t>
            </a:r>
            <a:r>
              <a:rPr lang="da-DK" sz="2200" dirty="0" err="1" smtClean="0">
                <a:latin typeface="Cambria" pitchFamily="18" charset="0"/>
              </a:rPr>
              <a:t>Mishra</a:t>
            </a:r>
            <a:r>
              <a:rPr lang="da-DK" sz="2200" dirty="0" smtClean="0">
                <a:latin typeface="Cambria" pitchFamily="18" charset="0"/>
              </a:rPr>
              <a:t> et al, 2011, WB </a:t>
            </a:r>
            <a:r>
              <a:rPr lang="da-DK" sz="2200" dirty="0" err="1" smtClean="0">
                <a:latin typeface="Cambria" pitchFamily="18" charset="0"/>
              </a:rPr>
              <a:t>wp</a:t>
            </a:r>
            <a:r>
              <a:rPr lang="da-DK" sz="2200" dirty="0" smtClean="0">
                <a:latin typeface="Cambria" pitchFamily="18" charset="0"/>
              </a:rPr>
              <a:t>). USA bedre til at udnytte dette potentiale?</a:t>
            </a:r>
            <a:br>
              <a:rPr lang="da-DK" sz="2200" dirty="0" smtClean="0">
                <a:latin typeface="Cambria" pitchFamily="18" charset="0"/>
              </a:rPr>
            </a:br>
            <a:endParaRPr lang="da-DK" sz="2200" dirty="0" smtClean="0">
              <a:latin typeface="Cambria" pitchFamily="18" charset="0"/>
            </a:endParaRPr>
          </a:p>
          <a:p>
            <a:pPr>
              <a:buFont typeface="Wingdings" pitchFamily="2" charset="2"/>
              <a:buChar char="à"/>
            </a:pPr>
            <a:r>
              <a:rPr lang="da-DK" sz="2200" dirty="0" smtClean="0">
                <a:latin typeface="Cambria" pitchFamily="18" charset="0"/>
                <a:sym typeface="Wingdings" pitchFamily="2" charset="2"/>
              </a:rPr>
              <a:t>Tjeneste handel: Naturligt fokusområde.</a:t>
            </a:r>
            <a:r>
              <a:rPr lang="da-DK" sz="2000" dirty="0" smtClean="0">
                <a:latin typeface="Cambria" pitchFamily="18" charset="0"/>
                <a:sym typeface="Wingdings" pitchFamily="2" charset="2"/>
              </a:rPr>
              <a:t/>
            </a:r>
            <a:br>
              <a:rPr lang="da-DK" sz="2000" dirty="0" smtClean="0">
                <a:latin typeface="Cambria" pitchFamily="18" charset="0"/>
                <a:sym typeface="Wingdings" pitchFamily="2" charset="2"/>
              </a:rPr>
            </a:br>
            <a:endParaRPr lang="da-DK" sz="2000" dirty="0" smtClean="0">
              <a:latin typeface="Cambria" pitchFamily="18" charset="0"/>
              <a:sym typeface="Wingdings" pitchFamily="2" charset="2"/>
            </a:endParaRPr>
          </a:p>
          <a:p>
            <a:endParaRPr lang="da-DK" sz="2000" dirty="0" smtClean="0">
              <a:latin typeface="Cambria" pitchFamily="18" charset="0"/>
              <a:sym typeface="Wingdings" pitchFamily="2" charset="2"/>
            </a:endParaRPr>
          </a:p>
          <a:p>
            <a:endParaRPr lang="da-DK" dirty="0" smtClean="0">
              <a:latin typeface="Cambria" pitchFamily="18" charset="0"/>
            </a:endParaRPr>
          </a:p>
          <a:p>
            <a:pPr>
              <a:buFontTx/>
              <a:buChar char="•"/>
            </a:pPr>
            <a:endParaRPr lang="da-DK" dirty="0" smtClean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395536" y="2636912"/>
          <a:ext cx="3856509" cy="36435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4283968" y="2636912"/>
          <a:ext cx="4464496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1520" y="1772816"/>
            <a:ext cx="871296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da-DK" sz="1700" dirty="0" smtClean="0">
                <a:latin typeface="Cambria" pitchFamily="18" charset="0"/>
              </a:rPr>
              <a:t> Et case studium værd? </a:t>
            </a:r>
            <a:r>
              <a:rPr lang="da-DK" sz="1700" b="1" dirty="0" smtClean="0">
                <a:latin typeface="Cambria" pitchFamily="18" charset="0"/>
              </a:rPr>
              <a:t>Singapore</a:t>
            </a:r>
            <a:r>
              <a:rPr lang="da-DK" sz="1700" dirty="0" smtClean="0">
                <a:latin typeface="Cambria" pitchFamily="18" charset="0"/>
              </a:rPr>
              <a:t>: Ca. samme sektorsammensætning og indkomstniveau som DK i 1995 …</a:t>
            </a:r>
            <a:endParaRPr lang="da-DK" sz="17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6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611188" y="1943100"/>
            <a:ext cx="8281987" cy="4438650"/>
          </a:xfrm>
        </p:spPr>
        <p:txBody>
          <a:bodyPr/>
          <a:lstStyle/>
          <a:p>
            <a:pPr>
              <a:buFontTx/>
              <a:buChar char="•"/>
            </a:pPr>
            <a:r>
              <a:rPr lang="da-DK" sz="2400" dirty="0" smtClean="0">
                <a:latin typeface="Cambria" pitchFamily="18" charset="0"/>
                <a:sym typeface="Wingdings" pitchFamily="2" charset="2"/>
              </a:rPr>
              <a:t>Policy?</a:t>
            </a:r>
          </a:p>
          <a:p>
            <a:pPr>
              <a:buFontTx/>
              <a:buChar char="•"/>
            </a:pPr>
            <a:endParaRPr lang="da-DK" sz="2400" dirty="0" smtClean="0">
              <a:latin typeface="Cambria" pitchFamily="18" charset="0"/>
            </a:endParaRPr>
          </a:p>
          <a:p>
            <a:pPr>
              <a:buFontTx/>
              <a:buChar char="•"/>
            </a:pPr>
            <a:r>
              <a:rPr lang="da-DK" sz="2400" dirty="0" smtClean="0">
                <a:latin typeface="Cambria" pitchFamily="18" charset="0"/>
              </a:rPr>
              <a:t>Hvor står Danmark når det gælder </a:t>
            </a:r>
            <a:r>
              <a:rPr lang="da-DK" sz="2400" i="1" dirty="0" smtClean="0">
                <a:latin typeface="Cambria" pitchFamily="18" charset="0"/>
              </a:rPr>
              <a:t>reguleringen</a:t>
            </a:r>
            <a:r>
              <a:rPr lang="da-DK" sz="2400" dirty="0" smtClean="0">
                <a:latin typeface="Cambria" pitchFamily="18" charset="0"/>
              </a:rPr>
              <a:t> af tjeneste handel?</a:t>
            </a:r>
          </a:p>
          <a:p>
            <a:pPr>
              <a:buFontTx/>
              <a:buChar char="•"/>
            </a:pPr>
            <a:endParaRPr lang="da-DK" sz="2400" dirty="0" smtClean="0">
              <a:latin typeface="Cambria" pitchFamily="18" charset="0"/>
            </a:endParaRPr>
          </a:p>
          <a:p>
            <a:pPr>
              <a:buFontTx/>
              <a:buChar char="•"/>
            </a:pPr>
            <a:r>
              <a:rPr lang="da-DK" sz="2400" dirty="0" smtClean="0">
                <a:latin typeface="Cambria" pitchFamily="18" charset="0"/>
              </a:rPr>
              <a:t>Francois og </a:t>
            </a:r>
            <a:r>
              <a:rPr lang="da-DK" sz="2400" dirty="0" err="1" smtClean="0">
                <a:latin typeface="Cambria" pitchFamily="18" charset="0"/>
              </a:rPr>
              <a:t>Hoekmann</a:t>
            </a:r>
            <a:r>
              <a:rPr lang="da-DK" sz="2400" dirty="0" smtClean="0">
                <a:latin typeface="Cambria" pitchFamily="18" charset="0"/>
              </a:rPr>
              <a:t> om handelsrestriktioner på service handel (JEL, 2010, p. 662):  </a:t>
            </a:r>
            <a:r>
              <a:rPr lang="en-US" sz="2000" dirty="0" smtClean="0">
                <a:latin typeface="Cambria" pitchFamily="18" charset="0"/>
              </a:rPr>
              <a:t>“</a:t>
            </a:r>
            <a:r>
              <a:rPr lang="en-US" sz="2000" i="1" dirty="0" smtClean="0">
                <a:latin typeface="Cambria" pitchFamily="18" charset="0"/>
              </a:rPr>
              <a:t>…the indexes […] also point to generally higher restrictions in developing countries than in the OECD. At the same time though, some OECD countries (Australia, Canada, and </a:t>
            </a:r>
            <a:r>
              <a:rPr lang="en-US" sz="2000" b="1" i="1" dirty="0" smtClean="0">
                <a:latin typeface="Cambria" pitchFamily="18" charset="0"/>
              </a:rPr>
              <a:t>Denmark</a:t>
            </a:r>
            <a:r>
              <a:rPr lang="en-US" sz="2000" i="1" dirty="0" smtClean="0">
                <a:latin typeface="Cambria" pitchFamily="18" charset="0"/>
              </a:rPr>
              <a:t>, for example) have restrictions comparable to the averages prevailing in major developing country economies.</a:t>
            </a:r>
            <a:r>
              <a:rPr lang="en-US" sz="2000" dirty="0" smtClean="0">
                <a:latin typeface="Cambria" pitchFamily="18" charset="0"/>
              </a:rPr>
              <a:t>”</a:t>
            </a:r>
            <a:r>
              <a:rPr lang="da-DK" sz="2000" dirty="0" smtClean="0">
                <a:latin typeface="Cambria" pitchFamily="18" charset="0"/>
              </a:rPr>
              <a:t>  (min fremhævelse</a:t>
            </a:r>
            <a:r>
              <a:rPr lang="da-DK" sz="2000" dirty="0" smtClean="0"/>
              <a:t>)</a:t>
            </a:r>
            <a:endParaRPr lang="en-US" sz="2000" dirty="0" smtClean="0"/>
          </a:p>
          <a:p>
            <a:pPr>
              <a:buFontTx/>
              <a:buChar char="•"/>
            </a:pPr>
            <a:endParaRPr lang="en-US" sz="2000" dirty="0" smtClean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1557338"/>
            <a:ext cx="7129463" cy="511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l 4"/>
          <p:cNvSpPr/>
          <p:nvPr/>
        </p:nvSpPr>
        <p:spPr>
          <a:xfrm>
            <a:off x="6300788" y="4365625"/>
            <a:ext cx="647700" cy="4318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524750" y="4797425"/>
            <a:ext cx="503238" cy="4318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323850" y="1628775"/>
            <a:ext cx="8640763" cy="3819525"/>
          </a:xfrm>
        </p:spPr>
        <p:txBody>
          <a:bodyPr/>
          <a:lstStyle/>
          <a:p>
            <a:pPr eaLnBrk="1" hangingPunct="1">
              <a:buFont typeface="Verdana" pitchFamily="34" charset="0"/>
              <a:buAutoNum type="arabicPeriod"/>
            </a:pPr>
            <a:endParaRPr lang="da-DK" sz="2000" dirty="0" smtClean="0">
              <a:latin typeface="Cambria" pitchFamily="18" charset="0"/>
            </a:endParaRPr>
          </a:p>
          <a:p>
            <a:pPr eaLnBrk="1" hangingPunct="1"/>
            <a:r>
              <a:rPr lang="da-DK" sz="2000" dirty="0" smtClean="0">
                <a:latin typeface="Cambria" pitchFamily="18" charset="0"/>
              </a:rPr>
              <a:t>Tre centrale spørgsmål:</a:t>
            </a:r>
          </a:p>
          <a:p>
            <a:pPr eaLnBrk="1" hangingPunct="1">
              <a:buFont typeface="Verdana" pitchFamily="34" charset="0"/>
              <a:buAutoNum type="arabicPeriod"/>
            </a:pPr>
            <a:endParaRPr lang="da-DK" sz="2000" dirty="0" smtClean="0">
              <a:latin typeface="Cambria" pitchFamily="18" charset="0"/>
            </a:endParaRPr>
          </a:p>
          <a:p>
            <a:pPr eaLnBrk="1" hangingPunct="1">
              <a:buFont typeface="Verdana" pitchFamily="34" charset="0"/>
              <a:buAutoNum type="arabicPeriod"/>
            </a:pPr>
            <a:r>
              <a:rPr lang="da-DK" sz="2000" dirty="0" smtClean="0">
                <a:latin typeface="Cambria" pitchFamily="18" charset="0"/>
              </a:rPr>
              <a:t>Har Danmark et ”produktivitetsproblem”?</a:t>
            </a:r>
          </a:p>
          <a:p>
            <a:pPr eaLnBrk="1" hangingPunct="1">
              <a:buFont typeface="Verdana" pitchFamily="34" charset="0"/>
              <a:buAutoNum type="arabicPeriod"/>
            </a:pPr>
            <a:endParaRPr lang="da-DK" sz="2000" dirty="0" smtClean="0">
              <a:latin typeface="Cambria" pitchFamily="18" charset="0"/>
            </a:endParaRPr>
          </a:p>
          <a:p>
            <a:pPr eaLnBrk="1" hangingPunct="1">
              <a:buFont typeface="Verdana" pitchFamily="34" charset="0"/>
              <a:buAutoNum type="arabicPeriod"/>
            </a:pPr>
            <a:r>
              <a:rPr lang="da-DK" sz="2000" dirty="0" smtClean="0">
                <a:latin typeface="Cambria" pitchFamily="18" charset="0"/>
              </a:rPr>
              <a:t>Hvoraf udspringer problemet?</a:t>
            </a:r>
          </a:p>
          <a:p>
            <a:pPr eaLnBrk="1" hangingPunct="1">
              <a:buFont typeface="Verdana" pitchFamily="34" charset="0"/>
              <a:buAutoNum type="arabicPeriod"/>
            </a:pPr>
            <a:endParaRPr lang="da-DK" sz="2000" dirty="0" smtClean="0">
              <a:latin typeface="Cambria" pitchFamily="18" charset="0"/>
            </a:endParaRPr>
          </a:p>
          <a:p>
            <a:pPr eaLnBrk="1" hangingPunct="1">
              <a:buFont typeface="Verdana" pitchFamily="34" charset="0"/>
              <a:buAutoNum type="arabicPeriod"/>
            </a:pPr>
            <a:r>
              <a:rPr lang="da-DK" sz="2000" i="1" dirty="0" smtClean="0">
                <a:latin typeface="Cambria" pitchFamily="18" charset="0"/>
              </a:rPr>
              <a:t>Potentielle</a:t>
            </a:r>
            <a:r>
              <a:rPr lang="da-DK" sz="2000" dirty="0" smtClean="0">
                <a:latin typeface="Cambria" pitchFamily="18" charset="0"/>
              </a:rPr>
              <a:t> fokusområder for politik? </a:t>
            </a:r>
          </a:p>
          <a:p>
            <a:pPr eaLnBrk="1" hangingPunct="1">
              <a:buFont typeface="Verdana" pitchFamily="34" charset="0"/>
              <a:buAutoNum type="arabicPeriod"/>
            </a:pPr>
            <a:endParaRPr lang="da-DK" sz="2000" dirty="0" smtClean="0">
              <a:latin typeface="Cambria" pitchFamily="18" charset="0"/>
            </a:endParaRPr>
          </a:p>
          <a:p>
            <a:pPr eaLnBrk="1" hangingPunct="1">
              <a:buFont typeface="Verdana" pitchFamily="34" charset="0"/>
              <a:buAutoNum type="arabicPeriod"/>
            </a:pPr>
            <a:endParaRPr lang="en-US" sz="2000" dirty="0" smtClean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532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2348880"/>
            <a:ext cx="5904656" cy="3888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55576" y="1772816"/>
            <a:ext cx="763284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da-DK" sz="1700" dirty="0" smtClean="0">
                <a:latin typeface="Cambria" pitchFamily="18" charset="0"/>
              </a:rPr>
              <a:t> </a:t>
            </a:r>
            <a:r>
              <a:rPr lang="da-DK" sz="1700" b="1" dirty="0" smtClean="0">
                <a:latin typeface="Cambria" pitchFamily="18" charset="0"/>
              </a:rPr>
              <a:t>Muligvis</a:t>
            </a:r>
            <a:r>
              <a:rPr lang="da-DK" sz="1700" dirty="0" smtClean="0">
                <a:latin typeface="Cambria" pitchFamily="18" charset="0"/>
              </a:rPr>
              <a:t> relateret perspektiv: </a:t>
            </a:r>
            <a:r>
              <a:rPr lang="da-DK" sz="1700" b="1" dirty="0" smtClean="0">
                <a:latin typeface="Cambria" pitchFamily="18" charset="0"/>
              </a:rPr>
              <a:t>Bias</a:t>
            </a:r>
            <a:r>
              <a:rPr lang="da-DK" sz="1700" dirty="0" smtClean="0">
                <a:latin typeface="Cambria" pitchFamily="18" charset="0"/>
              </a:rPr>
              <a:t>. Karakteren af reguleringen særlig ugunstig for uddannelsesintensive varer (kan måske også gælde for services)</a:t>
            </a:r>
            <a:endParaRPr lang="da-DK" sz="1700" dirty="0">
              <a:latin typeface="Cambria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2843808" y="4509120"/>
            <a:ext cx="647700" cy="4318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9992" y="3933056"/>
            <a:ext cx="503238" cy="4318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43608" y="6237312"/>
            <a:ext cx="6984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da-DK" sz="1200" dirty="0" smtClean="0">
                <a:latin typeface="Cambria" pitchFamily="18" charset="0"/>
              </a:rPr>
              <a:t>Kilde: Nunn og </a:t>
            </a:r>
            <a:r>
              <a:rPr lang="da-DK" sz="1200" dirty="0" err="1" smtClean="0">
                <a:latin typeface="Cambria" pitchFamily="18" charset="0"/>
              </a:rPr>
              <a:t>Trefler</a:t>
            </a:r>
            <a:r>
              <a:rPr lang="da-DK" sz="1200" dirty="0" smtClean="0">
                <a:latin typeface="Cambria" pitchFamily="18" charset="0"/>
              </a:rPr>
              <a:t>, 2010, Am. </a:t>
            </a:r>
            <a:r>
              <a:rPr lang="da-DK" sz="1200" dirty="0" err="1" smtClean="0">
                <a:latin typeface="Cambria" pitchFamily="18" charset="0"/>
              </a:rPr>
              <a:t>Ec</a:t>
            </a:r>
            <a:r>
              <a:rPr lang="da-DK" sz="1200" dirty="0" smtClean="0">
                <a:latin typeface="Cambria" pitchFamily="18" charset="0"/>
              </a:rPr>
              <a:t>. J. – </a:t>
            </a:r>
            <a:r>
              <a:rPr lang="da-DK" sz="1200" dirty="0" err="1" smtClean="0">
                <a:latin typeface="Cambria" pitchFamily="18" charset="0"/>
              </a:rPr>
              <a:t>macro</a:t>
            </a:r>
            <a:r>
              <a:rPr lang="da-DK" sz="1200" dirty="0" smtClean="0">
                <a:latin typeface="Cambria" pitchFamily="18" charset="0"/>
              </a:rPr>
              <a:t>. </a:t>
            </a:r>
            <a:r>
              <a:rPr lang="da-DK" sz="1200" dirty="0" err="1" smtClean="0">
                <a:latin typeface="Cambria" pitchFamily="18" charset="0"/>
              </a:rPr>
              <a:t>Anm</a:t>
            </a:r>
            <a:r>
              <a:rPr lang="da-DK" sz="1200" dirty="0" smtClean="0">
                <a:latin typeface="Cambria" pitchFamily="18" charset="0"/>
              </a:rPr>
              <a:t>: Korrektion for bl.a. forskelle i  investeringsomfang og uddannelsesniveau  </a:t>
            </a:r>
            <a:r>
              <a:rPr lang="da-DK" sz="1200" dirty="0" err="1" smtClean="0">
                <a:latin typeface="Cambria" pitchFamily="18" charset="0"/>
              </a:rPr>
              <a:t>ér</a:t>
            </a:r>
            <a:r>
              <a:rPr lang="da-DK" sz="1200" dirty="0" smtClean="0">
                <a:latin typeface="Cambria" pitchFamily="18" charset="0"/>
              </a:rPr>
              <a:t> foretaget. Figuren viser dermed den partielle sammenhæng mellem bias i tariffer og vækst. </a:t>
            </a:r>
            <a:endParaRPr lang="da-DK" sz="12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395288" y="1943100"/>
            <a:ext cx="8353425" cy="3505200"/>
          </a:xfrm>
        </p:spPr>
        <p:txBody>
          <a:bodyPr/>
          <a:lstStyle/>
          <a:p>
            <a:pPr eaLnBrk="1" hangingPunct="1">
              <a:buFont typeface="Verdana" pitchFamily="34" charset="0"/>
              <a:buAutoNum type="arabicPeriod"/>
            </a:pPr>
            <a:endParaRPr lang="da-DK" sz="2000" dirty="0" smtClean="0">
              <a:latin typeface="Cambria" pitchFamily="18" charset="0"/>
            </a:endParaRPr>
          </a:p>
          <a:p>
            <a:pPr eaLnBrk="1" hangingPunct="1">
              <a:buFont typeface="Verdana" pitchFamily="34" charset="0"/>
              <a:buAutoNum type="arabicPeriod"/>
            </a:pPr>
            <a:endParaRPr lang="da-DK" sz="2000" dirty="0" smtClean="0">
              <a:latin typeface="Cambria" pitchFamily="18" charset="0"/>
            </a:endParaRPr>
          </a:p>
          <a:p>
            <a:pPr eaLnBrk="1" hangingPunct="1"/>
            <a:endParaRPr lang="da-DK" sz="2000" dirty="0" smtClean="0">
              <a:latin typeface="Cambria" pitchFamily="18" charset="0"/>
            </a:endParaRPr>
          </a:p>
          <a:p>
            <a:pPr algn="ctr" eaLnBrk="1" hangingPunct="1"/>
            <a:r>
              <a:rPr lang="da-DK" sz="2800" b="1" dirty="0" smtClean="0">
                <a:latin typeface="Cambria" pitchFamily="18" charset="0"/>
              </a:rPr>
              <a:t>Afrunding og yderligere perspektiver</a:t>
            </a:r>
          </a:p>
          <a:p>
            <a:pPr algn="ctr" eaLnBrk="1" hangingPunct="1"/>
            <a:endParaRPr lang="da-DK" sz="2000" b="1" dirty="0" smtClean="0">
              <a:latin typeface="Cambria" pitchFamily="18" charset="0"/>
            </a:endParaRPr>
          </a:p>
          <a:p>
            <a:pPr algn="ctr" eaLnBrk="1" hangingPunct="1"/>
            <a:endParaRPr lang="da-DK" sz="2000" b="1" dirty="0" smtClean="0">
              <a:latin typeface="Cambria" pitchFamily="18" charset="0"/>
            </a:endParaRPr>
          </a:p>
          <a:p>
            <a:pPr algn="ctr" eaLnBrk="1" hangingPunct="1"/>
            <a:endParaRPr lang="da-DK" sz="2000" b="1" dirty="0" smtClean="0">
              <a:latin typeface="Cambria" pitchFamily="18" charset="0"/>
            </a:endParaRPr>
          </a:p>
          <a:p>
            <a:pPr algn="ctr" eaLnBrk="1" hangingPunct="1"/>
            <a:endParaRPr lang="da-DK" sz="2000" b="1" dirty="0" smtClean="0">
              <a:latin typeface="Cambria" pitchFamily="18" charset="0"/>
            </a:endParaRPr>
          </a:p>
          <a:p>
            <a:pPr algn="ctr" eaLnBrk="1" hangingPunct="1"/>
            <a:endParaRPr lang="da-DK" sz="2000" b="1" dirty="0" smtClean="0">
              <a:latin typeface="Cambria" pitchFamily="18" charset="0"/>
            </a:endParaRPr>
          </a:p>
          <a:p>
            <a:pPr algn="ctr" eaLnBrk="1" hangingPunct="1"/>
            <a:endParaRPr lang="da-DK" sz="2000" b="1" dirty="0" smtClean="0">
              <a:latin typeface="Cambria" pitchFamily="18" charset="0"/>
            </a:endParaRPr>
          </a:p>
          <a:p>
            <a:pPr algn="ctr" eaLnBrk="1" hangingPunct="1"/>
            <a:r>
              <a:rPr lang="da-DK" sz="2000" b="1" dirty="0" smtClean="0">
                <a:latin typeface="Cambria" pitchFamily="18" charset="0"/>
              </a:rPr>
              <a:t> </a:t>
            </a:r>
          </a:p>
          <a:p>
            <a:pPr eaLnBrk="1" hangingPunct="1"/>
            <a:endParaRPr lang="da-DK" sz="2000" dirty="0" smtClean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943100"/>
            <a:ext cx="8064896" cy="451023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da-DK" sz="2000" b="1" dirty="0" smtClean="0">
                <a:latin typeface="Cambria" pitchFamily="18" charset="0"/>
              </a:rPr>
              <a:t>Diagnose: Relativ</a:t>
            </a:r>
            <a:r>
              <a:rPr lang="da-DK" sz="2000" dirty="0" smtClean="0">
                <a:latin typeface="Cambria" pitchFamily="18" charset="0"/>
              </a:rPr>
              <a:t> divergens siden midten af 1990’erne til USA; </a:t>
            </a:r>
            <a:r>
              <a:rPr lang="da-DK" sz="2000" b="1" dirty="0" smtClean="0">
                <a:latin typeface="Cambria" pitchFamily="18" charset="0"/>
              </a:rPr>
              <a:t>Markedsmæssig service</a:t>
            </a:r>
            <a:r>
              <a:rPr lang="da-DK" sz="2000" dirty="0" smtClean="0">
                <a:latin typeface="Cambria" pitchFamily="18" charset="0"/>
              </a:rPr>
              <a:t> udgør ”drivankeret”</a:t>
            </a:r>
          </a:p>
          <a:p>
            <a:pPr>
              <a:buFont typeface="Arial" pitchFamily="34" charset="0"/>
              <a:buChar char="•"/>
            </a:pPr>
            <a:endParaRPr lang="da-DK" sz="2000" dirty="0" smtClean="0">
              <a:latin typeface="Cambria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da-DK" sz="2000" dirty="0" smtClean="0">
                <a:latin typeface="Cambria" pitchFamily="18" charset="0"/>
              </a:rPr>
              <a:t> Kilderne til dette faktum?</a:t>
            </a:r>
          </a:p>
          <a:p>
            <a:pPr>
              <a:buFont typeface="Arial" pitchFamily="34" charset="0"/>
              <a:buChar char="•"/>
            </a:pPr>
            <a:endParaRPr lang="da-DK" sz="2000" dirty="0" smtClean="0">
              <a:latin typeface="Cambria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da-DK" sz="2000" b="1" dirty="0" smtClean="0">
                <a:latin typeface="Cambria" pitchFamily="18" charset="0"/>
              </a:rPr>
              <a:t>International eksponering af service sektoren</a:t>
            </a:r>
            <a:r>
              <a:rPr lang="da-DK" sz="2000" dirty="0" smtClean="0">
                <a:latin typeface="Cambria" pitchFamily="18" charset="0"/>
              </a:rPr>
              <a:t/>
            </a:r>
            <a:br>
              <a:rPr lang="da-DK" sz="2000" dirty="0" smtClean="0">
                <a:latin typeface="Cambria" pitchFamily="18" charset="0"/>
              </a:rPr>
            </a:br>
            <a:endParaRPr lang="da-DK" sz="2000" dirty="0" smtClean="0">
              <a:latin typeface="Cambria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da-DK" sz="1800" dirty="0" smtClean="0">
                <a:latin typeface="Cambria" pitchFamily="18" charset="0"/>
              </a:rPr>
              <a:t>Historisk er produktivitetsaccelerationer (som vi ønsker at frembringe) frembragt af øget samhandel</a:t>
            </a:r>
          </a:p>
          <a:p>
            <a:pPr lvl="1">
              <a:buFont typeface="Arial" pitchFamily="34" charset="0"/>
              <a:buChar char="•"/>
            </a:pPr>
            <a:r>
              <a:rPr lang="da-DK" sz="1800" dirty="0" smtClean="0">
                <a:latin typeface="Cambria" pitchFamily="18" charset="0"/>
              </a:rPr>
              <a:t>Tjeneste sektoren vokset hastigt globalt; stimuleret af WWW</a:t>
            </a:r>
          </a:p>
          <a:p>
            <a:pPr lvl="1">
              <a:buFont typeface="Arial" pitchFamily="34" charset="0"/>
              <a:buChar char="•"/>
            </a:pPr>
            <a:r>
              <a:rPr lang="da-DK" sz="1800" dirty="0" smtClean="0">
                <a:latin typeface="Cambria" pitchFamily="18" charset="0"/>
              </a:rPr>
              <a:t>DK: Tilsyneladende markant regulering indenfor tjeneste handel (og muligvis en ”skæv” én af slagsen)</a:t>
            </a:r>
          </a:p>
          <a:p>
            <a:pPr>
              <a:buFont typeface="Arial" pitchFamily="34" charset="0"/>
              <a:buChar char="•"/>
            </a:pPr>
            <a:endParaRPr lang="da-DK" sz="2000" dirty="0" smtClean="0">
              <a:latin typeface="Cambria" pitchFamily="18" charset="0"/>
            </a:endParaRPr>
          </a:p>
          <a:p>
            <a:endParaRPr lang="da-DK" sz="20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943100"/>
            <a:ext cx="7848872" cy="4078188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da-DK" sz="2400" dirty="0" smtClean="0">
                <a:latin typeface="Cambria" pitchFamily="18" charset="0"/>
              </a:rPr>
              <a:t>Mere generelt: Udnyttelse af IT og Internet </a:t>
            </a:r>
          </a:p>
          <a:p>
            <a:pPr>
              <a:buFont typeface="Arial" pitchFamily="34" charset="0"/>
              <a:buChar char="•"/>
            </a:pPr>
            <a:endParaRPr lang="da-DK" sz="2400" dirty="0" smtClean="0">
              <a:latin typeface="Cambria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da-DK" sz="2400" dirty="0" smtClean="0">
                <a:latin typeface="Cambria" pitchFamily="18" charset="0"/>
              </a:rPr>
              <a:t>IT og Internet øgede væksten i USA 1995 og frem; Andersen et al., 2012, </a:t>
            </a:r>
            <a:r>
              <a:rPr lang="da-DK" sz="2400" dirty="0" err="1" smtClean="0">
                <a:latin typeface="Cambria" pitchFamily="18" charset="0"/>
              </a:rPr>
              <a:t>ReStat</a:t>
            </a:r>
            <a:endParaRPr lang="da-DK" sz="2400" dirty="0" smtClean="0">
              <a:latin typeface="Cambria" pitchFamily="18" charset="0"/>
            </a:endParaRPr>
          </a:p>
          <a:p>
            <a:pPr>
              <a:buFont typeface="Arial" pitchFamily="34" charset="0"/>
              <a:buChar char="•"/>
            </a:pPr>
            <a:endParaRPr lang="da-DK" sz="2400" dirty="0" smtClean="0">
              <a:latin typeface="Cambria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da-DK" sz="2400" b="1" dirty="0" smtClean="0">
                <a:latin typeface="Cambria" pitchFamily="18" charset="0"/>
              </a:rPr>
              <a:t>Uddannelse</a:t>
            </a:r>
            <a:r>
              <a:rPr lang="da-DK" sz="2400" dirty="0" smtClean="0">
                <a:latin typeface="Cambria" pitchFamily="18" charset="0"/>
              </a:rPr>
              <a:t>? (fx </a:t>
            </a:r>
            <a:r>
              <a:rPr lang="da-DK" sz="2400" dirty="0" err="1" smtClean="0">
                <a:latin typeface="Cambria" pitchFamily="18" charset="0"/>
              </a:rPr>
              <a:t>Kruger</a:t>
            </a:r>
            <a:r>
              <a:rPr lang="da-DK" sz="2400" dirty="0" smtClean="0">
                <a:latin typeface="Cambria" pitchFamily="18" charset="0"/>
              </a:rPr>
              <a:t> og </a:t>
            </a:r>
            <a:r>
              <a:rPr lang="da-DK" sz="2400" dirty="0" err="1" smtClean="0">
                <a:latin typeface="Cambria" pitchFamily="18" charset="0"/>
              </a:rPr>
              <a:t>Kumar</a:t>
            </a:r>
            <a:r>
              <a:rPr lang="da-DK" sz="2400" dirty="0" smtClean="0">
                <a:latin typeface="Cambria" pitchFamily="18" charset="0"/>
              </a:rPr>
              <a:t>, 2003, JOEG)</a:t>
            </a:r>
          </a:p>
          <a:p>
            <a:pPr>
              <a:buFont typeface="Arial" pitchFamily="34" charset="0"/>
              <a:buChar char="•"/>
            </a:pPr>
            <a:endParaRPr lang="da-DK" sz="2400" dirty="0" smtClean="0">
              <a:latin typeface="Cambria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da-DK" sz="2400" dirty="0" smtClean="0">
                <a:latin typeface="Cambria" pitchFamily="18" charset="0"/>
              </a:rPr>
              <a:t>Fremadrettet: Kvalitet og ikke blot kvantitet? (fx </a:t>
            </a:r>
            <a:r>
              <a:rPr lang="da-DK" sz="2400" dirty="0" err="1" smtClean="0">
                <a:latin typeface="Cambria" pitchFamily="18" charset="0"/>
              </a:rPr>
              <a:t>Schoellman</a:t>
            </a:r>
            <a:r>
              <a:rPr lang="da-DK" sz="2400" dirty="0" smtClean="0">
                <a:latin typeface="Cambria" pitchFamily="18" charset="0"/>
              </a:rPr>
              <a:t>, 2012, Rev </a:t>
            </a:r>
            <a:r>
              <a:rPr lang="da-DK" sz="2400" dirty="0" err="1" smtClean="0">
                <a:latin typeface="Cambria" pitchFamily="18" charset="0"/>
              </a:rPr>
              <a:t>Ec</a:t>
            </a:r>
            <a:r>
              <a:rPr lang="da-DK" sz="2400" dirty="0" smtClean="0">
                <a:latin typeface="Cambria" pitchFamily="18" charset="0"/>
              </a:rPr>
              <a:t> Stud.)</a:t>
            </a:r>
          </a:p>
          <a:p>
            <a:pPr>
              <a:buFont typeface="Arial" pitchFamily="34" charset="0"/>
              <a:buChar char="•"/>
            </a:pPr>
            <a:endParaRPr lang="da-DK" sz="2000" dirty="0" smtClean="0">
              <a:latin typeface="Cambria" pitchFamily="18" charset="0"/>
            </a:endParaRPr>
          </a:p>
          <a:p>
            <a:pPr>
              <a:buFont typeface="Arial" pitchFamily="34" charset="0"/>
              <a:buChar char="•"/>
            </a:pPr>
            <a:endParaRPr lang="da-DK" sz="2000" dirty="0" smtClean="0">
              <a:latin typeface="Cambria" pitchFamily="18" charset="0"/>
            </a:endParaRPr>
          </a:p>
          <a:p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43100"/>
            <a:ext cx="8064896" cy="3505200"/>
          </a:xfrm>
        </p:spPr>
        <p:txBody>
          <a:bodyPr/>
          <a:lstStyle/>
          <a:p>
            <a:r>
              <a:rPr lang="da-DK" sz="2400" dirty="0" smtClean="0">
                <a:latin typeface="Cambria" pitchFamily="18" charset="0"/>
              </a:rPr>
              <a:t>Et interessant fænomen:</a:t>
            </a:r>
          </a:p>
          <a:p>
            <a:r>
              <a:rPr lang="da-DK" sz="2400" dirty="0" smtClean="0">
                <a:latin typeface="Cambria" pitchFamily="18" charset="0"/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da-DK" sz="2400" dirty="0" smtClean="0">
                <a:latin typeface="Cambria" pitchFamily="18" charset="0"/>
              </a:rPr>
              <a:t>Amerikanske virksomheder der opererer i Europa har klaret sig langt bedre produktivitetsmæssigt end ”Europæiske” og andre </a:t>
            </a:r>
            <a:r>
              <a:rPr lang="da-DK" sz="2400" dirty="0" err="1" smtClean="0">
                <a:latin typeface="Cambria" pitchFamily="18" charset="0"/>
              </a:rPr>
              <a:t>ikke-Europæiske</a:t>
            </a:r>
            <a:r>
              <a:rPr lang="da-DK" sz="2400" dirty="0" smtClean="0">
                <a:latin typeface="Cambria" pitchFamily="18" charset="0"/>
              </a:rPr>
              <a:t>, siden midten af 1990’erne</a:t>
            </a:r>
          </a:p>
          <a:p>
            <a:pPr>
              <a:buFont typeface="Arial" pitchFamily="34" charset="0"/>
              <a:buChar char="•"/>
            </a:pPr>
            <a:endParaRPr lang="da-DK" sz="2400" dirty="0" smtClean="0">
              <a:latin typeface="Cambria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da-DK" sz="2400" dirty="0" smtClean="0">
                <a:latin typeface="Cambria" pitchFamily="18" charset="0"/>
              </a:rPr>
              <a:t>Tilsyneladende bedre til at vride produktivitetsgevinster ud af IT (Bloom m.fl., 2012, Am. </a:t>
            </a:r>
            <a:r>
              <a:rPr lang="da-DK" sz="2400" dirty="0" err="1" smtClean="0">
                <a:latin typeface="Cambria" pitchFamily="18" charset="0"/>
              </a:rPr>
              <a:t>Ec</a:t>
            </a:r>
            <a:r>
              <a:rPr lang="da-DK" sz="2400" dirty="0" smtClean="0">
                <a:latin typeface="Cambria" pitchFamily="18" charset="0"/>
              </a:rPr>
              <a:t>. Rev.)</a:t>
            </a:r>
          </a:p>
          <a:p>
            <a:pPr>
              <a:buFont typeface="Arial" pitchFamily="34" charset="0"/>
              <a:buChar char="•"/>
            </a:pPr>
            <a:endParaRPr lang="da-DK" sz="2400" dirty="0" smtClean="0">
              <a:latin typeface="Cambria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da-DK" sz="2400" dirty="0" smtClean="0">
                <a:latin typeface="Cambria" pitchFamily="18" charset="0"/>
              </a:rPr>
              <a:t>Hvorfor?</a:t>
            </a:r>
            <a:endParaRPr lang="da-DK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 smtClean="0"/>
          </a:p>
          <a:p>
            <a:endParaRPr lang="da-DK" dirty="0" smtClean="0"/>
          </a:p>
          <a:p>
            <a:endParaRPr lang="da-DK" dirty="0" smtClean="0"/>
          </a:p>
          <a:p>
            <a:endParaRPr lang="da-DK" dirty="0" smtClean="0"/>
          </a:p>
          <a:p>
            <a:endParaRPr lang="da-DK" dirty="0" smtClean="0"/>
          </a:p>
          <a:p>
            <a:endParaRPr lang="da-DK" dirty="0" smtClean="0"/>
          </a:p>
          <a:p>
            <a:pPr algn="ctr"/>
            <a:r>
              <a:rPr lang="da-DK" sz="2000" dirty="0" smtClean="0">
                <a:latin typeface="Cambria" pitchFamily="18" charset="0"/>
              </a:rPr>
              <a:t>Tak for jeres opmærksomhed!</a:t>
            </a:r>
            <a:endParaRPr lang="da-DK" sz="20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323850" y="1628775"/>
            <a:ext cx="8640763" cy="3819525"/>
          </a:xfrm>
        </p:spPr>
        <p:txBody>
          <a:bodyPr/>
          <a:lstStyle/>
          <a:p>
            <a:pPr eaLnBrk="1" hangingPunct="1">
              <a:buFont typeface="Verdana" pitchFamily="34" charset="0"/>
              <a:buAutoNum type="arabicPeriod"/>
            </a:pPr>
            <a:endParaRPr lang="da-DK" sz="2000" dirty="0" smtClean="0">
              <a:latin typeface="Cambria" pitchFamily="18" charset="0"/>
            </a:endParaRPr>
          </a:p>
          <a:p>
            <a:pPr eaLnBrk="1" hangingPunct="1"/>
            <a:r>
              <a:rPr lang="da-DK" sz="2000" dirty="0" smtClean="0">
                <a:latin typeface="Cambria" pitchFamily="18" charset="0"/>
              </a:rPr>
              <a:t>Svar:</a:t>
            </a:r>
          </a:p>
          <a:p>
            <a:pPr eaLnBrk="1" hangingPunct="1">
              <a:buFont typeface="Verdana" pitchFamily="34" charset="0"/>
              <a:buAutoNum type="arabicPeriod"/>
            </a:pPr>
            <a:endParaRPr lang="da-DK" sz="2000" dirty="0" smtClean="0">
              <a:latin typeface="Cambria" pitchFamily="18" charset="0"/>
            </a:endParaRPr>
          </a:p>
          <a:p>
            <a:pPr eaLnBrk="1" hangingPunct="1">
              <a:buFont typeface="Verdana" pitchFamily="34" charset="0"/>
              <a:buAutoNum type="arabicPeriod"/>
            </a:pPr>
            <a:r>
              <a:rPr lang="da-DK" sz="2000" dirty="0" smtClean="0">
                <a:latin typeface="Cambria" pitchFamily="18" charset="0"/>
              </a:rPr>
              <a:t>Ja: Divergens mellem DK (Europa) og USA, fra midt 90’erne og frem</a:t>
            </a:r>
          </a:p>
          <a:p>
            <a:pPr eaLnBrk="1" hangingPunct="1">
              <a:buFont typeface="Verdana" pitchFamily="34" charset="0"/>
              <a:buAutoNum type="arabicPeriod"/>
            </a:pPr>
            <a:endParaRPr lang="da-DK" sz="2000" dirty="0" smtClean="0">
              <a:latin typeface="Cambria" pitchFamily="18" charset="0"/>
            </a:endParaRPr>
          </a:p>
          <a:p>
            <a:pPr eaLnBrk="1" hangingPunct="1">
              <a:buFont typeface="Verdana" pitchFamily="34" charset="0"/>
              <a:buAutoNum type="arabicPeriod"/>
            </a:pPr>
            <a:r>
              <a:rPr lang="da-DK" sz="2000" dirty="0" smtClean="0">
                <a:latin typeface="Cambria" pitchFamily="18" charset="0"/>
              </a:rPr>
              <a:t>Markedsmæssige serviceydelser  (fx </a:t>
            </a:r>
            <a:r>
              <a:rPr lang="da-DK" sz="2000" dirty="0" err="1" smtClean="0">
                <a:latin typeface="Cambria" pitchFamily="18" charset="0"/>
              </a:rPr>
              <a:t>Detail</a:t>
            </a:r>
            <a:r>
              <a:rPr lang="da-DK" sz="2000" dirty="0" smtClean="0">
                <a:latin typeface="Cambria" pitchFamily="18" charset="0"/>
              </a:rPr>
              <a:t> og </a:t>
            </a:r>
            <a:r>
              <a:rPr lang="da-DK" sz="2000" dirty="0" err="1" smtClean="0">
                <a:latin typeface="Cambria" pitchFamily="18" charset="0"/>
              </a:rPr>
              <a:t>Engro</a:t>
            </a:r>
            <a:r>
              <a:rPr lang="da-DK" sz="2000" dirty="0" smtClean="0">
                <a:latin typeface="Cambria" pitchFamily="18" charset="0"/>
              </a:rPr>
              <a:t>; forretningsservice o.a.)</a:t>
            </a:r>
            <a:br>
              <a:rPr lang="da-DK" sz="2000" dirty="0" smtClean="0">
                <a:latin typeface="Cambria" pitchFamily="18" charset="0"/>
              </a:rPr>
            </a:br>
            <a:endParaRPr lang="da-DK" sz="2000" dirty="0" smtClean="0">
              <a:latin typeface="Cambria" pitchFamily="18" charset="0"/>
            </a:endParaRPr>
          </a:p>
          <a:p>
            <a:pPr eaLnBrk="1" hangingPunct="1">
              <a:buFont typeface="Verdana" pitchFamily="34" charset="0"/>
              <a:buAutoNum type="arabicPeriod"/>
            </a:pPr>
            <a:r>
              <a:rPr lang="da-DK" sz="2000" dirty="0" smtClean="0">
                <a:latin typeface="Cambria" pitchFamily="18" charset="0"/>
              </a:rPr>
              <a:t>Fokusområde: International handel og interaktion; regulering m.v. </a:t>
            </a:r>
          </a:p>
          <a:p>
            <a:pPr eaLnBrk="1" hangingPunct="1">
              <a:buFont typeface="Verdana" pitchFamily="34" charset="0"/>
              <a:buAutoNum type="arabicPeriod"/>
            </a:pPr>
            <a:endParaRPr lang="da-DK" sz="2000" dirty="0" smtClean="0">
              <a:latin typeface="Cambria" pitchFamily="18" charset="0"/>
            </a:endParaRPr>
          </a:p>
          <a:p>
            <a:pPr eaLnBrk="1" hangingPunct="1">
              <a:buFont typeface="Verdana" pitchFamily="34" charset="0"/>
              <a:buAutoNum type="arabicPeriod"/>
            </a:pPr>
            <a:endParaRPr lang="en-US" sz="2000" dirty="0" smtClean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395288" y="1943100"/>
            <a:ext cx="8353425" cy="3505200"/>
          </a:xfrm>
        </p:spPr>
        <p:txBody>
          <a:bodyPr/>
          <a:lstStyle/>
          <a:p>
            <a:pPr eaLnBrk="1" hangingPunct="1">
              <a:buFont typeface="Verdana" pitchFamily="34" charset="0"/>
              <a:buAutoNum type="arabicPeriod"/>
            </a:pPr>
            <a:endParaRPr lang="da-DK" sz="2000" dirty="0" smtClean="0">
              <a:latin typeface="Cambria" pitchFamily="18" charset="0"/>
            </a:endParaRPr>
          </a:p>
          <a:p>
            <a:pPr eaLnBrk="1" hangingPunct="1">
              <a:buFont typeface="Verdana" pitchFamily="34" charset="0"/>
              <a:buAutoNum type="arabicPeriod"/>
            </a:pPr>
            <a:endParaRPr lang="da-DK" sz="2000" dirty="0" smtClean="0">
              <a:latin typeface="Cambria" pitchFamily="18" charset="0"/>
            </a:endParaRPr>
          </a:p>
          <a:p>
            <a:pPr eaLnBrk="1" hangingPunct="1"/>
            <a:endParaRPr lang="da-DK" sz="2000" dirty="0" smtClean="0">
              <a:latin typeface="Cambria" pitchFamily="18" charset="0"/>
            </a:endParaRPr>
          </a:p>
          <a:p>
            <a:pPr algn="ctr" eaLnBrk="1" hangingPunct="1"/>
            <a:r>
              <a:rPr lang="da-DK" sz="2800" b="1" dirty="0" smtClean="0">
                <a:latin typeface="Cambria" pitchFamily="18" charset="0"/>
              </a:rPr>
              <a:t>Har Danmark et produktivitetsproblem?</a:t>
            </a:r>
          </a:p>
          <a:p>
            <a:pPr algn="ctr" eaLnBrk="1" hangingPunct="1"/>
            <a:endParaRPr lang="da-DK" sz="2800" b="1" dirty="0" smtClean="0">
              <a:latin typeface="Cambria" pitchFamily="18" charset="0"/>
            </a:endParaRPr>
          </a:p>
          <a:p>
            <a:pPr algn="ctr" eaLnBrk="1" hangingPunct="1"/>
            <a:r>
              <a:rPr lang="da-DK" sz="2400" dirty="0" smtClean="0">
                <a:latin typeface="Cambria" pitchFamily="18" charset="0"/>
              </a:rPr>
              <a:t>Svar: Ja.</a:t>
            </a:r>
          </a:p>
          <a:p>
            <a:pPr algn="ctr" eaLnBrk="1" hangingPunct="1"/>
            <a:endParaRPr lang="da-DK" sz="2000" b="1" dirty="0" smtClean="0">
              <a:latin typeface="Cambria" pitchFamily="18" charset="0"/>
            </a:endParaRPr>
          </a:p>
          <a:p>
            <a:pPr algn="ctr" eaLnBrk="1" hangingPunct="1"/>
            <a:endParaRPr lang="da-DK" sz="2000" b="1" dirty="0" smtClean="0">
              <a:latin typeface="Cambria" pitchFamily="18" charset="0"/>
            </a:endParaRPr>
          </a:p>
          <a:p>
            <a:pPr algn="ctr" eaLnBrk="1" hangingPunct="1"/>
            <a:endParaRPr lang="da-DK" sz="2000" b="1" dirty="0" smtClean="0">
              <a:latin typeface="Cambria" pitchFamily="18" charset="0"/>
            </a:endParaRPr>
          </a:p>
          <a:p>
            <a:pPr algn="ctr" eaLnBrk="1" hangingPunct="1"/>
            <a:endParaRPr lang="da-DK" sz="2000" b="1" dirty="0" smtClean="0">
              <a:latin typeface="Cambria" pitchFamily="18" charset="0"/>
            </a:endParaRPr>
          </a:p>
          <a:p>
            <a:pPr algn="ctr" eaLnBrk="1" hangingPunct="1"/>
            <a:endParaRPr lang="da-DK" sz="2000" b="1" dirty="0" smtClean="0">
              <a:latin typeface="Cambria" pitchFamily="18" charset="0"/>
            </a:endParaRPr>
          </a:p>
          <a:p>
            <a:pPr algn="ctr" eaLnBrk="1" hangingPunct="1"/>
            <a:endParaRPr lang="da-DK" sz="2000" b="1" dirty="0" smtClean="0">
              <a:latin typeface="Cambria" pitchFamily="18" charset="0"/>
            </a:endParaRPr>
          </a:p>
          <a:p>
            <a:pPr algn="ctr" eaLnBrk="1" hangingPunct="1"/>
            <a:r>
              <a:rPr lang="da-DK" sz="2000" b="1" dirty="0" smtClean="0">
                <a:latin typeface="Cambria" pitchFamily="18" charset="0"/>
              </a:rPr>
              <a:t> </a:t>
            </a:r>
          </a:p>
          <a:p>
            <a:pPr eaLnBrk="1" hangingPunct="1"/>
            <a:endParaRPr lang="da-DK" sz="2000" dirty="0" smtClean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da-DK" smtClean="0"/>
          </a:p>
        </p:txBody>
      </p:sp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2483768" y="2276872"/>
          <a:ext cx="3888432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196" name="TextBox 6"/>
          <p:cNvSpPr txBox="1">
            <a:spLocks noChangeArrowheads="1"/>
          </p:cNvSpPr>
          <p:nvPr/>
        </p:nvSpPr>
        <p:spPr bwMode="auto">
          <a:xfrm>
            <a:off x="2411413" y="5732463"/>
            <a:ext cx="3960812" cy="69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sz="1300" b="1">
                <a:latin typeface="Cambria" pitchFamily="18" charset="0"/>
              </a:rPr>
              <a:t>Time produktivitet: DK/USA, 1970-2009</a:t>
            </a:r>
            <a:r>
              <a:rPr lang="da-DK" sz="1300">
                <a:latin typeface="Cambria" pitchFamily="18" charset="0"/>
              </a:rPr>
              <a:t>.</a:t>
            </a:r>
          </a:p>
          <a:p>
            <a:r>
              <a:rPr lang="da-DK" sz="1300">
                <a:latin typeface="Cambria" pitchFamily="18" charset="0"/>
              </a:rPr>
              <a:t>Anm: Time produktivitet er defineret som BNP/Arbejdstimer. Data kilde: Penn World Tables 7.0</a:t>
            </a:r>
          </a:p>
        </p:txBody>
      </p:sp>
      <p:sp>
        <p:nvSpPr>
          <p:cNvPr id="8197" name="TextBox 8"/>
          <p:cNvSpPr txBox="1">
            <a:spLocks noChangeArrowheads="1"/>
          </p:cNvSpPr>
          <p:nvPr/>
        </p:nvSpPr>
        <p:spPr bwMode="auto">
          <a:xfrm>
            <a:off x="684213" y="1522413"/>
            <a:ext cx="69834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da-DK" sz="1500" dirty="0">
                <a:latin typeface="Cambria" pitchFamily="18" charset="0"/>
              </a:rPr>
              <a:t>  </a:t>
            </a:r>
            <a:r>
              <a:rPr lang="da-DK" sz="1800" dirty="0">
                <a:latin typeface="Cambria" pitchFamily="18" charset="0"/>
              </a:rPr>
              <a:t>Udviklingen i </a:t>
            </a:r>
            <a:r>
              <a:rPr lang="da-DK" sz="1800" i="1" dirty="0">
                <a:latin typeface="Cambria" pitchFamily="18" charset="0"/>
              </a:rPr>
              <a:t>time produktiviteten </a:t>
            </a:r>
            <a:r>
              <a:rPr lang="da-DK" sz="1800" dirty="0">
                <a:latin typeface="Cambria" pitchFamily="18" charset="0"/>
              </a:rPr>
              <a:t>har været beskeden i senere år </a:t>
            </a:r>
            <a:r>
              <a:rPr lang="da-DK" sz="1800" dirty="0" smtClean="0">
                <a:latin typeface="Cambria" pitchFamily="18" charset="0"/>
              </a:rPr>
              <a:t>…</a:t>
            </a:r>
            <a:endParaRPr lang="da-DK" sz="18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da-DK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2988" y="1628775"/>
            <a:ext cx="6919912" cy="4679950"/>
          </a:xfrm>
        </p:spPr>
        <p:txBody>
          <a:bodyPr/>
          <a:lstStyle/>
          <a:p>
            <a:pPr eaLnBrk="1" hangingPunct="1"/>
            <a:endParaRPr lang="da-DK" dirty="0" smtClean="0"/>
          </a:p>
          <a:p>
            <a:pPr eaLnBrk="1" hangingPunct="1"/>
            <a:endParaRPr lang="da-DK" dirty="0" smtClean="0"/>
          </a:p>
          <a:p>
            <a:pPr eaLnBrk="1" hangingPunct="1">
              <a:buFontTx/>
              <a:buChar char="•"/>
            </a:pPr>
            <a:r>
              <a:rPr lang="da-DK" sz="2000" dirty="0" smtClean="0">
                <a:latin typeface="Cambria" pitchFamily="18" charset="0"/>
              </a:rPr>
              <a:t>Konvergensen mod USA i time produktivitet slår ”bak”</a:t>
            </a:r>
          </a:p>
          <a:p>
            <a:pPr eaLnBrk="1" hangingPunct="1">
              <a:buFontTx/>
              <a:buChar char="•"/>
            </a:pPr>
            <a:endParaRPr lang="da-DK" sz="2000" dirty="0" smtClean="0">
              <a:latin typeface="Cambria" pitchFamily="18" charset="0"/>
            </a:endParaRPr>
          </a:p>
          <a:p>
            <a:pPr eaLnBrk="1" hangingPunct="1">
              <a:buFontTx/>
              <a:buChar char="•"/>
            </a:pPr>
            <a:r>
              <a:rPr lang="da-DK" sz="2000" dirty="0" smtClean="0">
                <a:latin typeface="Cambria" pitchFamily="18" charset="0"/>
              </a:rPr>
              <a:t>Reduktion i relativ time produktivitet med ca. 15%</a:t>
            </a:r>
          </a:p>
          <a:p>
            <a:pPr eaLnBrk="1" hangingPunct="1">
              <a:buFontTx/>
              <a:buChar char="•"/>
            </a:pPr>
            <a:endParaRPr lang="da-DK" sz="2000" dirty="0" smtClean="0">
              <a:latin typeface="Cambria" pitchFamily="18" charset="0"/>
            </a:endParaRPr>
          </a:p>
          <a:p>
            <a:pPr eaLnBrk="1" hangingPunct="1">
              <a:buFontTx/>
              <a:buChar char="•"/>
            </a:pPr>
            <a:r>
              <a:rPr lang="da-DK" sz="2000" dirty="0" smtClean="0">
                <a:latin typeface="Cambria" pitchFamily="18" charset="0"/>
              </a:rPr>
              <a:t>Vækst ”underskud” siden 1995 i forhold til USA</a:t>
            </a:r>
            <a:r>
              <a:rPr lang="da-DK" sz="2000" b="1" dirty="0" smtClean="0">
                <a:latin typeface="Cambria" pitchFamily="18" charset="0"/>
              </a:rPr>
              <a:t>: Ca. 1 procent p.a.</a:t>
            </a:r>
          </a:p>
          <a:p>
            <a:pPr eaLnBrk="1" hangingPunct="1">
              <a:buFontTx/>
              <a:buChar char="•"/>
            </a:pPr>
            <a:endParaRPr lang="da-DK" sz="2000" b="1" dirty="0" smtClean="0">
              <a:latin typeface="Cambria" pitchFamily="18" charset="0"/>
            </a:endParaRPr>
          </a:p>
          <a:p>
            <a:pPr eaLnBrk="1" hangingPunct="1">
              <a:buFontTx/>
              <a:buChar char="•"/>
            </a:pPr>
            <a:r>
              <a:rPr lang="da-DK" sz="2000" dirty="0" smtClean="0">
                <a:latin typeface="Cambria" pitchFamily="18" charset="0"/>
              </a:rPr>
              <a:t>Fasthold udviklingen til 2020: ~ 25% reduktion.</a:t>
            </a:r>
          </a:p>
          <a:p>
            <a:pPr eaLnBrk="1" hangingPunct="1">
              <a:buFontTx/>
              <a:buChar char="•"/>
            </a:pPr>
            <a:endParaRPr lang="da-DK" sz="2000" b="1" dirty="0" smtClean="0">
              <a:latin typeface="Cambria" pitchFamily="18" charset="0"/>
            </a:endParaRPr>
          </a:p>
          <a:p>
            <a:pPr eaLnBrk="1" hangingPunct="1">
              <a:buFontTx/>
              <a:buChar char="•"/>
            </a:pPr>
            <a:r>
              <a:rPr lang="da-DK" sz="2000" dirty="0" smtClean="0">
                <a:latin typeface="Cambria" pitchFamily="18" charset="0"/>
              </a:rPr>
              <a:t>Det </a:t>
            </a:r>
            <a:r>
              <a:rPr lang="da-DK" sz="2000" dirty="0" err="1" smtClean="0">
                <a:latin typeface="Cambria" pitchFamily="18" charset="0"/>
              </a:rPr>
              <a:t>ér</a:t>
            </a:r>
            <a:r>
              <a:rPr lang="da-DK" sz="2000" dirty="0" smtClean="0">
                <a:latin typeface="Cambria" pitchFamily="18" charset="0"/>
              </a:rPr>
              <a:t> et problem..</a:t>
            </a:r>
          </a:p>
          <a:p>
            <a:pPr eaLnBrk="1" hangingPunct="1"/>
            <a:endParaRPr lang="da-DK" sz="2000" dirty="0" smtClean="0">
              <a:latin typeface="Cambria" pitchFamily="18" charset="0"/>
            </a:endParaRPr>
          </a:p>
          <a:p>
            <a:pPr eaLnBrk="1" hangingPunct="1">
              <a:buFontTx/>
              <a:buChar char="•"/>
            </a:pPr>
            <a:endParaRPr lang="da-DK" sz="2000" dirty="0" smtClean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395288" y="1943100"/>
            <a:ext cx="8353425" cy="3505200"/>
          </a:xfrm>
        </p:spPr>
        <p:txBody>
          <a:bodyPr/>
          <a:lstStyle/>
          <a:p>
            <a:pPr eaLnBrk="1" hangingPunct="1">
              <a:buFont typeface="Verdana" pitchFamily="34" charset="0"/>
              <a:buAutoNum type="arabicPeriod"/>
            </a:pPr>
            <a:endParaRPr lang="da-DK" sz="2000" dirty="0" smtClean="0">
              <a:latin typeface="Cambria" pitchFamily="18" charset="0"/>
            </a:endParaRPr>
          </a:p>
          <a:p>
            <a:pPr eaLnBrk="1" hangingPunct="1">
              <a:buFont typeface="Verdana" pitchFamily="34" charset="0"/>
              <a:buAutoNum type="arabicPeriod"/>
            </a:pPr>
            <a:endParaRPr lang="da-DK" sz="2000" dirty="0" smtClean="0">
              <a:latin typeface="Cambria" pitchFamily="18" charset="0"/>
            </a:endParaRPr>
          </a:p>
          <a:p>
            <a:pPr eaLnBrk="1" hangingPunct="1"/>
            <a:endParaRPr lang="da-DK" sz="2000" dirty="0" smtClean="0">
              <a:latin typeface="Cambria" pitchFamily="18" charset="0"/>
            </a:endParaRPr>
          </a:p>
          <a:p>
            <a:pPr algn="ctr" eaLnBrk="1" hangingPunct="1"/>
            <a:r>
              <a:rPr lang="da-DK" sz="2800" b="1" dirty="0" smtClean="0">
                <a:latin typeface="Cambria" pitchFamily="18" charset="0"/>
              </a:rPr>
              <a:t>Hvoraf udspringer problemet?</a:t>
            </a:r>
          </a:p>
          <a:p>
            <a:pPr algn="ctr" eaLnBrk="1" hangingPunct="1"/>
            <a:endParaRPr lang="da-DK" sz="2800" b="1" dirty="0" smtClean="0">
              <a:latin typeface="Cambria" pitchFamily="18" charset="0"/>
            </a:endParaRPr>
          </a:p>
          <a:p>
            <a:pPr algn="ctr" eaLnBrk="1" hangingPunct="1"/>
            <a:endParaRPr lang="da-DK" sz="2800" b="1" dirty="0" smtClean="0">
              <a:latin typeface="Cambria" pitchFamily="18" charset="0"/>
            </a:endParaRPr>
          </a:p>
          <a:p>
            <a:pPr algn="ctr" eaLnBrk="1" hangingPunct="1"/>
            <a:r>
              <a:rPr lang="da-DK" sz="2400" dirty="0" smtClean="0">
                <a:latin typeface="Cambria" pitchFamily="18" charset="0"/>
              </a:rPr>
              <a:t>Svar: </a:t>
            </a:r>
            <a:br>
              <a:rPr lang="da-DK" sz="2400" dirty="0" smtClean="0">
                <a:latin typeface="Cambria" pitchFamily="18" charset="0"/>
              </a:rPr>
            </a:br>
            <a:r>
              <a:rPr lang="da-DK" sz="2400" dirty="0" smtClean="0">
                <a:latin typeface="Cambria" pitchFamily="18" charset="0"/>
              </a:rPr>
              <a:t>Markedsmæssig service</a:t>
            </a:r>
          </a:p>
          <a:p>
            <a:pPr algn="ctr" eaLnBrk="1" hangingPunct="1"/>
            <a:endParaRPr lang="da-DK" sz="2000" b="1" dirty="0" smtClean="0">
              <a:latin typeface="Cambria" pitchFamily="18" charset="0"/>
            </a:endParaRPr>
          </a:p>
          <a:p>
            <a:pPr algn="ctr" eaLnBrk="1" hangingPunct="1"/>
            <a:endParaRPr lang="da-DK" sz="2000" b="1" dirty="0" smtClean="0">
              <a:latin typeface="Cambria" pitchFamily="18" charset="0"/>
            </a:endParaRPr>
          </a:p>
          <a:p>
            <a:pPr algn="ctr" eaLnBrk="1" hangingPunct="1"/>
            <a:endParaRPr lang="da-DK" sz="2000" b="1" dirty="0" smtClean="0">
              <a:latin typeface="Cambria" pitchFamily="18" charset="0"/>
            </a:endParaRPr>
          </a:p>
          <a:p>
            <a:pPr algn="ctr" eaLnBrk="1" hangingPunct="1"/>
            <a:endParaRPr lang="da-DK" sz="2000" b="1" dirty="0" smtClean="0">
              <a:latin typeface="Cambria" pitchFamily="18" charset="0"/>
            </a:endParaRPr>
          </a:p>
          <a:p>
            <a:pPr algn="ctr" eaLnBrk="1" hangingPunct="1"/>
            <a:endParaRPr lang="da-DK" sz="2000" b="1" dirty="0" smtClean="0">
              <a:latin typeface="Cambria" pitchFamily="18" charset="0"/>
            </a:endParaRPr>
          </a:p>
          <a:p>
            <a:pPr algn="ctr" eaLnBrk="1" hangingPunct="1"/>
            <a:endParaRPr lang="da-DK" sz="2000" b="1" dirty="0" smtClean="0">
              <a:latin typeface="Cambria" pitchFamily="18" charset="0"/>
            </a:endParaRPr>
          </a:p>
          <a:p>
            <a:pPr algn="ctr" eaLnBrk="1" hangingPunct="1"/>
            <a:r>
              <a:rPr lang="da-DK" sz="2000" b="1" dirty="0" smtClean="0">
                <a:latin typeface="Cambria" pitchFamily="18" charset="0"/>
              </a:rPr>
              <a:t> </a:t>
            </a:r>
          </a:p>
          <a:p>
            <a:pPr eaLnBrk="1" hangingPunct="1"/>
            <a:endParaRPr lang="da-DK" sz="2000" dirty="0" smtClean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da-DK" smtClean="0"/>
          </a:p>
        </p:txBody>
      </p:sp>
      <p:graphicFrame>
        <p:nvGraphicFramePr>
          <p:cNvPr id="5" name="Chart 4"/>
          <p:cNvGraphicFramePr/>
          <p:nvPr/>
        </p:nvGraphicFramePr>
        <p:xfrm>
          <a:off x="4572000" y="1988840"/>
          <a:ext cx="4104456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395536" y="1988840"/>
          <a:ext cx="3888432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245" name="TextBox 6"/>
          <p:cNvSpPr txBox="1">
            <a:spLocks noChangeArrowheads="1"/>
          </p:cNvSpPr>
          <p:nvPr/>
        </p:nvSpPr>
        <p:spPr bwMode="auto">
          <a:xfrm>
            <a:off x="468313" y="5516563"/>
            <a:ext cx="3959225" cy="69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sz="1300" b="1">
                <a:latin typeface="Cambria" pitchFamily="18" charset="0"/>
              </a:rPr>
              <a:t>Time produktivitet: DK/USA, 1970-2009</a:t>
            </a:r>
            <a:r>
              <a:rPr lang="da-DK" sz="1300">
                <a:latin typeface="Cambria" pitchFamily="18" charset="0"/>
              </a:rPr>
              <a:t>.</a:t>
            </a:r>
          </a:p>
          <a:p>
            <a:r>
              <a:rPr lang="da-DK" sz="1300">
                <a:latin typeface="Cambria" pitchFamily="18" charset="0"/>
              </a:rPr>
              <a:t>Anm: Time produktivitet er defineret som BNP/Arbejdstimer. Data kilde: Penn World Tables 7.0</a:t>
            </a:r>
          </a:p>
        </p:txBody>
      </p:sp>
      <p:sp>
        <p:nvSpPr>
          <p:cNvPr id="10246" name="TextBox 7"/>
          <p:cNvSpPr txBox="1">
            <a:spLocks noChangeArrowheads="1"/>
          </p:cNvSpPr>
          <p:nvPr/>
        </p:nvSpPr>
        <p:spPr bwMode="auto">
          <a:xfrm>
            <a:off x="4643438" y="5487988"/>
            <a:ext cx="3960812" cy="1093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sz="1300" b="1">
                <a:latin typeface="Cambria" pitchFamily="18" charset="0"/>
              </a:rPr>
              <a:t>Time produktivitet: EU G7/USA, 1970-2009 (sort), Tysland/USA, 1970-2009 (grøn).</a:t>
            </a:r>
          </a:p>
          <a:p>
            <a:r>
              <a:rPr lang="da-DK" sz="1300" i="1">
                <a:latin typeface="Cambria" pitchFamily="18" charset="0"/>
              </a:rPr>
              <a:t>Anm</a:t>
            </a:r>
            <a:r>
              <a:rPr lang="da-DK" sz="1300">
                <a:latin typeface="Cambria" pitchFamily="18" charset="0"/>
              </a:rPr>
              <a:t>: (a) G7 landende er Tyskland, England, Frankring &amp; Italien.  (b ) Data kilde: Penn World Tables 7.0.</a:t>
            </a:r>
          </a:p>
        </p:txBody>
      </p:sp>
      <p:sp>
        <p:nvSpPr>
          <p:cNvPr id="10247" name="TextBox 8"/>
          <p:cNvSpPr txBox="1">
            <a:spLocks noChangeArrowheads="1"/>
          </p:cNvSpPr>
          <p:nvPr/>
        </p:nvSpPr>
        <p:spPr bwMode="auto">
          <a:xfrm>
            <a:off x="684213" y="1522413"/>
            <a:ext cx="69834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da-DK" sz="1500" dirty="0">
                <a:latin typeface="Cambria" pitchFamily="18" charset="0"/>
              </a:rPr>
              <a:t>  </a:t>
            </a:r>
            <a:r>
              <a:rPr lang="da-DK" sz="1600" dirty="0" smtClean="0">
                <a:latin typeface="Cambria" pitchFamily="18" charset="0"/>
              </a:rPr>
              <a:t>Første skridt i en forståelse: Danmark er ikke alene 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700213"/>
            <a:ext cx="8208911" cy="4321175"/>
          </a:xfrm>
        </p:spPr>
        <p:txBody>
          <a:bodyPr/>
          <a:lstStyle/>
          <a:p>
            <a:pPr eaLnBrk="1" hangingPunct="1">
              <a:buFontTx/>
              <a:buChar char="•"/>
            </a:pPr>
            <a:endParaRPr lang="da-DK" sz="2000" dirty="0" smtClean="0">
              <a:latin typeface="Cambria" pitchFamily="18" charset="0"/>
            </a:endParaRPr>
          </a:p>
          <a:p>
            <a:pPr eaLnBrk="1" hangingPunct="1">
              <a:buFontTx/>
              <a:buChar char="•"/>
            </a:pPr>
            <a:r>
              <a:rPr lang="da-DK" sz="2000" dirty="0" smtClean="0">
                <a:latin typeface="Cambria" pitchFamily="18" charset="0"/>
              </a:rPr>
              <a:t>Divergensen til USA er grundlæggende et </a:t>
            </a:r>
            <a:r>
              <a:rPr lang="da-DK" sz="2000" b="1" dirty="0" smtClean="0">
                <a:latin typeface="Cambria" pitchFamily="18" charset="0"/>
              </a:rPr>
              <a:t>Europæisk</a:t>
            </a:r>
            <a:r>
              <a:rPr lang="da-DK" sz="2000" dirty="0" smtClean="0">
                <a:latin typeface="Cambria" pitchFamily="18" charset="0"/>
              </a:rPr>
              <a:t> fænomen</a:t>
            </a:r>
          </a:p>
          <a:p>
            <a:pPr eaLnBrk="1" hangingPunct="1">
              <a:buFontTx/>
              <a:buChar char="•"/>
            </a:pPr>
            <a:endParaRPr lang="da-DK" sz="2000" dirty="0" smtClean="0">
              <a:latin typeface="Cambria" pitchFamily="18" charset="0"/>
            </a:endParaRPr>
          </a:p>
          <a:p>
            <a:pPr eaLnBrk="1" hangingPunct="1">
              <a:buFontTx/>
              <a:buChar char="•"/>
            </a:pPr>
            <a:r>
              <a:rPr lang="da-DK" sz="2000" b="1" dirty="0" smtClean="0">
                <a:latin typeface="Cambria" pitchFamily="18" charset="0"/>
              </a:rPr>
              <a:t>Intet trend brud i Danmark i midten af 1990’erne i timeproduktiviteten</a:t>
            </a:r>
            <a:r>
              <a:rPr lang="da-DK" sz="2000" dirty="0" smtClean="0">
                <a:latin typeface="Cambria" pitchFamily="18" charset="0"/>
              </a:rPr>
              <a:t> (Dalgaard og Hansen, 2010, Nat. </a:t>
            </a:r>
            <a:r>
              <a:rPr lang="da-DK" sz="2000" dirty="0" err="1" smtClean="0">
                <a:latin typeface="Cambria" pitchFamily="18" charset="0"/>
              </a:rPr>
              <a:t>Øk</a:t>
            </a:r>
            <a:r>
              <a:rPr lang="da-DK" sz="2000" dirty="0" smtClean="0">
                <a:latin typeface="Cambria" pitchFamily="18" charset="0"/>
              </a:rPr>
              <a:t>. </a:t>
            </a:r>
            <a:r>
              <a:rPr lang="da-DK" sz="2000" dirty="0" err="1" smtClean="0">
                <a:latin typeface="Cambria" pitchFamily="18" charset="0"/>
              </a:rPr>
              <a:t>Tidsk</a:t>
            </a:r>
            <a:r>
              <a:rPr lang="da-DK" sz="2000" dirty="0" smtClean="0">
                <a:latin typeface="Cambria" pitchFamily="18" charset="0"/>
              </a:rPr>
              <a:t>.)</a:t>
            </a:r>
          </a:p>
          <a:p>
            <a:pPr eaLnBrk="1" hangingPunct="1">
              <a:buFontTx/>
              <a:buChar char="•"/>
            </a:pPr>
            <a:endParaRPr lang="da-DK" sz="2000" dirty="0" smtClean="0">
              <a:latin typeface="Cambria" pitchFamily="18" charset="0"/>
            </a:endParaRPr>
          </a:p>
          <a:p>
            <a:pPr eaLnBrk="1" hangingPunct="1">
              <a:buFontTx/>
              <a:buChar char="•"/>
            </a:pPr>
            <a:r>
              <a:rPr lang="da-DK" sz="2000" b="1" dirty="0" smtClean="0">
                <a:latin typeface="Cambria" pitchFamily="18" charset="0"/>
              </a:rPr>
              <a:t>Derimod: Acceleration</a:t>
            </a:r>
            <a:r>
              <a:rPr lang="da-DK" sz="2000" dirty="0" smtClean="0">
                <a:latin typeface="Cambria" pitchFamily="18" charset="0"/>
              </a:rPr>
              <a:t> i USA, siden midten af 1990’erne (fx </a:t>
            </a:r>
            <a:r>
              <a:rPr lang="da-DK" sz="2000" dirty="0" err="1" smtClean="0">
                <a:latin typeface="Cambria" pitchFamily="18" charset="0"/>
              </a:rPr>
              <a:t>Inklaar</a:t>
            </a:r>
            <a:r>
              <a:rPr lang="da-DK" sz="2000" dirty="0" smtClean="0">
                <a:latin typeface="Cambria" pitchFamily="18" charset="0"/>
              </a:rPr>
              <a:t>, Timmer og Van Ark, 2008, </a:t>
            </a:r>
            <a:r>
              <a:rPr lang="da-DK" sz="2000" i="1" dirty="0" smtClean="0">
                <a:latin typeface="Cambria" pitchFamily="18" charset="0"/>
              </a:rPr>
              <a:t>J. </a:t>
            </a:r>
            <a:r>
              <a:rPr lang="da-DK" sz="2000" i="1" dirty="0" err="1" smtClean="0">
                <a:latin typeface="Cambria" pitchFamily="18" charset="0"/>
              </a:rPr>
              <a:t>Ec</a:t>
            </a:r>
            <a:r>
              <a:rPr lang="da-DK" sz="2000" i="1" dirty="0" smtClean="0">
                <a:latin typeface="Cambria" pitchFamily="18" charset="0"/>
              </a:rPr>
              <a:t>. </a:t>
            </a:r>
            <a:r>
              <a:rPr lang="da-DK" sz="2000" i="1" dirty="0" err="1" smtClean="0">
                <a:latin typeface="Cambria" pitchFamily="18" charset="0"/>
              </a:rPr>
              <a:t>Persp</a:t>
            </a:r>
            <a:r>
              <a:rPr lang="da-DK" sz="2000" i="1" dirty="0" smtClean="0">
                <a:latin typeface="Cambria" pitchFamily="18" charset="0"/>
              </a:rPr>
              <a:t>.</a:t>
            </a:r>
            <a:r>
              <a:rPr lang="da-DK" sz="2000" dirty="0" smtClean="0">
                <a:latin typeface="Cambria" pitchFamily="18" charset="0"/>
              </a:rPr>
              <a:t>)</a:t>
            </a:r>
          </a:p>
          <a:p>
            <a:pPr eaLnBrk="1" hangingPunct="1">
              <a:buFontTx/>
              <a:buChar char="•"/>
            </a:pPr>
            <a:endParaRPr lang="da-DK" sz="2000" dirty="0" smtClean="0">
              <a:latin typeface="Cambria" pitchFamily="18" charset="0"/>
            </a:endParaRPr>
          </a:p>
          <a:p>
            <a:pPr eaLnBrk="1" hangingPunct="1">
              <a:buFontTx/>
              <a:buChar char="•"/>
            </a:pPr>
            <a:r>
              <a:rPr lang="da-DK" sz="2000" dirty="0" smtClean="0">
                <a:latin typeface="Cambria" pitchFamily="18" charset="0"/>
              </a:rPr>
              <a:t>Drivkraften bag accelerationen?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amf UK">
  <a:themeElements>
    <a:clrScheme name="">
      <a:dk1>
        <a:srgbClr val="6E6E6F"/>
      </a:dk1>
      <a:lt1>
        <a:srgbClr val="FCEBE8"/>
      </a:lt1>
      <a:dk2>
        <a:srgbClr val="6E6E6F"/>
      </a:dk2>
      <a:lt2>
        <a:srgbClr val="6E6E6F"/>
      </a:lt2>
      <a:accent1>
        <a:srgbClr val="E13818"/>
      </a:accent1>
      <a:accent2>
        <a:srgbClr val="E76C46"/>
      </a:accent2>
      <a:accent3>
        <a:srgbClr val="FDF3F2"/>
      </a:accent3>
      <a:accent4>
        <a:srgbClr val="5D5D5E"/>
      </a:accent4>
      <a:accent5>
        <a:srgbClr val="EEAEAB"/>
      </a:accent5>
      <a:accent6>
        <a:srgbClr val="D1613F"/>
      </a:accent6>
      <a:hlink>
        <a:srgbClr val="EFA07D"/>
      </a:hlink>
      <a:folHlink>
        <a:srgbClr val="F7D1BE"/>
      </a:folHlink>
    </a:clrScheme>
    <a:fontScheme name="Samf UK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f UK 1">
        <a:dk1>
          <a:srgbClr val="6E6E6F"/>
        </a:dk1>
        <a:lt1>
          <a:srgbClr val="E1E7F1"/>
        </a:lt1>
        <a:dk2>
          <a:srgbClr val="6E6E6F"/>
        </a:dk2>
        <a:lt2>
          <a:srgbClr val="6E6E6F"/>
        </a:lt2>
        <a:accent1>
          <a:srgbClr val="365CA3"/>
        </a:accent1>
        <a:accent2>
          <a:srgbClr val="6885BA"/>
        </a:accent2>
        <a:accent3>
          <a:srgbClr val="EEF1F7"/>
        </a:accent3>
        <a:accent4>
          <a:srgbClr val="5D5D5E"/>
        </a:accent4>
        <a:accent5>
          <a:srgbClr val="AEB5CE"/>
        </a:accent5>
        <a:accent6>
          <a:srgbClr val="5E78A8"/>
        </a:accent6>
        <a:hlink>
          <a:srgbClr val="9AAFD1"/>
        </a:hlink>
        <a:folHlink>
          <a:srgbClr val="CDD6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6E6E6F"/>
    </a:dk1>
    <a:lt1>
      <a:srgbClr val="FCEBE8"/>
    </a:lt1>
    <a:dk2>
      <a:srgbClr val="6E6E6F"/>
    </a:dk2>
    <a:lt2>
      <a:srgbClr val="6E6E6F"/>
    </a:lt2>
    <a:accent1>
      <a:srgbClr val="E13818"/>
    </a:accent1>
    <a:accent2>
      <a:srgbClr val="E76C46"/>
    </a:accent2>
    <a:accent3>
      <a:srgbClr val="FDF3F2"/>
    </a:accent3>
    <a:accent4>
      <a:srgbClr val="5D5D5E"/>
    </a:accent4>
    <a:accent5>
      <a:srgbClr val="EEAEAB"/>
    </a:accent5>
    <a:accent6>
      <a:srgbClr val="D1613F"/>
    </a:accent6>
    <a:hlink>
      <a:srgbClr val="EFA07D"/>
    </a:hlink>
    <a:folHlink>
      <a:srgbClr val="F7D1BE"/>
    </a:folHlink>
  </a:clrScheme>
  <a:fontScheme name="Samf UK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">
    <a:dk1>
      <a:srgbClr val="6E6E6F"/>
    </a:dk1>
    <a:lt1>
      <a:srgbClr val="FCEBE8"/>
    </a:lt1>
    <a:dk2>
      <a:srgbClr val="6E6E6F"/>
    </a:dk2>
    <a:lt2>
      <a:srgbClr val="6E6E6F"/>
    </a:lt2>
    <a:accent1>
      <a:srgbClr val="E13818"/>
    </a:accent1>
    <a:accent2>
      <a:srgbClr val="E76C46"/>
    </a:accent2>
    <a:accent3>
      <a:srgbClr val="FDF3F2"/>
    </a:accent3>
    <a:accent4>
      <a:srgbClr val="5D5D5E"/>
    </a:accent4>
    <a:accent5>
      <a:srgbClr val="EEAEAB"/>
    </a:accent5>
    <a:accent6>
      <a:srgbClr val="D1613F"/>
    </a:accent6>
    <a:hlink>
      <a:srgbClr val="EFA07D"/>
    </a:hlink>
    <a:folHlink>
      <a:srgbClr val="F7D1BE"/>
    </a:folHlink>
  </a:clrScheme>
  <a:fontScheme name="Samf UK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">
    <a:dk1>
      <a:srgbClr val="6E6E6F"/>
    </a:dk1>
    <a:lt1>
      <a:srgbClr val="FCEBE8"/>
    </a:lt1>
    <a:dk2>
      <a:srgbClr val="6E6E6F"/>
    </a:dk2>
    <a:lt2>
      <a:srgbClr val="6E6E6F"/>
    </a:lt2>
    <a:accent1>
      <a:srgbClr val="E13818"/>
    </a:accent1>
    <a:accent2>
      <a:srgbClr val="E76C46"/>
    </a:accent2>
    <a:accent3>
      <a:srgbClr val="FDF3F2"/>
    </a:accent3>
    <a:accent4>
      <a:srgbClr val="5D5D5E"/>
    </a:accent4>
    <a:accent5>
      <a:srgbClr val="EEAEAB"/>
    </a:accent5>
    <a:accent6>
      <a:srgbClr val="D1613F"/>
    </a:accent6>
    <a:hlink>
      <a:srgbClr val="EFA07D"/>
    </a:hlink>
    <a:folHlink>
      <a:srgbClr val="F7D1BE"/>
    </a:folHlink>
  </a:clrScheme>
  <a:fontScheme name="Samf UK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">
    <a:dk1>
      <a:srgbClr val="6E6E6F"/>
    </a:dk1>
    <a:lt1>
      <a:srgbClr val="FCEBE8"/>
    </a:lt1>
    <a:dk2>
      <a:srgbClr val="6E6E6F"/>
    </a:dk2>
    <a:lt2>
      <a:srgbClr val="6E6E6F"/>
    </a:lt2>
    <a:accent1>
      <a:srgbClr val="E13818"/>
    </a:accent1>
    <a:accent2>
      <a:srgbClr val="E76C46"/>
    </a:accent2>
    <a:accent3>
      <a:srgbClr val="FDF3F2"/>
    </a:accent3>
    <a:accent4>
      <a:srgbClr val="5D5D5E"/>
    </a:accent4>
    <a:accent5>
      <a:srgbClr val="EEAEAB"/>
    </a:accent5>
    <a:accent6>
      <a:srgbClr val="D1613F"/>
    </a:accent6>
    <a:hlink>
      <a:srgbClr val="EFA07D"/>
    </a:hlink>
    <a:folHlink>
      <a:srgbClr val="F7D1BE"/>
    </a:folHlink>
  </a:clrScheme>
  <a:fontScheme name="Samf UK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">
    <a:dk1>
      <a:srgbClr val="6E6E6F"/>
    </a:dk1>
    <a:lt1>
      <a:srgbClr val="FCEBE8"/>
    </a:lt1>
    <a:dk2>
      <a:srgbClr val="6E6E6F"/>
    </a:dk2>
    <a:lt2>
      <a:srgbClr val="6E6E6F"/>
    </a:lt2>
    <a:accent1>
      <a:srgbClr val="E13818"/>
    </a:accent1>
    <a:accent2>
      <a:srgbClr val="E76C46"/>
    </a:accent2>
    <a:accent3>
      <a:srgbClr val="FDF3F2"/>
    </a:accent3>
    <a:accent4>
      <a:srgbClr val="5D5D5E"/>
    </a:accent4>
    <a:accent5>
      <a:srgbClr val="EEAEAB"/>
    </a:accent5>
    <a:accent6>
      <a:srgbClr val="D1613F"/>
    </a:accent6>
    <a:hlink>
      <a:srgbClr val="EFA07D"/>
    </a:hlink>
    <a:folHlink>
      <a:srgbClr val="F7D1BE"/>
    </a:folHlink>
  </a:clrScheme>
  <a:fontScheme name="Samf UK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">
    <a:dk1>
      <a:srgbClr val="6E6E6F"/>
    </a:dk1>
    <a:lt1>
      <a:srgbClr val="FCEBE8"/>
    </a:lt1>
    <a:dk2>
      <a:srgbClr val="6E6E6F"/>
    </a:dk2>
    <a:lt2>
      <a:srgbClr val="6E6E6F"/>
    </a:lt2>
    <a:accent1>
      <a:srgbClr val="E13818"/>
    </a:accent1>
    <a:accent2>
      <a:srgbClr val="E76C46"/>
    </a:accent2>
    <a:accent3>
      <a:srgbClr val="FDF3F2"/>
    </a:accent3>
    <a:accent4>
      <a:srgbClr val="5D5D5E"/>
    </a:accent4>
    <a:accent5>
      <a:srgbClr val="EEAEAB"/>
    </a:accent5>
    <a:accent6>
      <a:srgbClr val="D1613F"/>
    </a:accent6>
    <a:hlink>
      <a:srgbClr val="EFA07D"/>
    </a:hlink>
    <a:folHlink>
      <a:srgbClr val="F7D1BE"/>
    </a:folHlink>
  </a:clrScheme>
  <a:fontScheme name="Samf UK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">
    <a:dk1>
      <a:srgbClr val="6E6E6F"/>
    </a:dk1>
    <a:lt1>
      <a:srgbClr val="FCEBE8"/>
    </a:lt1>
    <a:dk2>
      <a:srgbClr val="6E6E6F"/>
    </a:dk2>
    <a:lt2>
      <a:srgbClr val="6E6E6F"/>
    </a:lt2>
    <a:accent1>
      <a:srgbClr val="E13818"/>
    </a:accent1>
    <a:accent2>
      <a:srgbClr val="E76C46"/>
    </a:accent2>
    <a:accent3>
      <a:srgbClr val="FDF3F2"/>
    </a:accent3>
    <a:accent4>
      <a:srgbClr val="5D5D5E"/>
    </a:accent4>
    <a:accent5>
      <a:srgbClr val="EEAEAB"/>
    </a:accent5>
    <a:accent6>
      <a:srgbClr val="D1613F"/>
    </a:accent6>
    <a:hlink>
      <a:srgbClr val="EFA07D"/>
    </a:hlink>
    <a:folHlink>
      <a:srgbClr val="F7D1BE"/>
    </a:folHlink>
  </a:clrScheme>
  <a:fontScheme name="Samf UK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G:\_Kunder\Fakulteter og Institutter\Samfundsvidenskab\Øk Inst\new powerpoint\SAM_skabeloner\Samf UK\Samf UK.pot</Template>
  <TotalTime>7685</TotalTime>
  <Words>920</Words>
  <Application>Microsoft Office PowerPoint</Application>
  <PresentationFormat>On-screen Show (4:3)</PresentationFormat>
  <Paragraphs>184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Samf UK</vt:lpstr>
      <vt:lpstr>Maler Dybbøl Mølle…? -  Hvordan står det til med produktiviteten i Danmark og hvilke håndtag kan landet gribe fat i for at få det til at gå bedre?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Company>Københavns Universitet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Velfærdsreformer: Hvad? Hvorfor? Hvordan?</dc:title>
  <dc:creator>install</dc:creator>
  <cp:lastModifiedBy>okocd</cp:lastModifiedBy>
  <cp:revision>565</cp:revision>
  <dcterms:created xsi:type="dcterms:W3CDTF">2005-07-15T13:21:13Z</dcterms:created>
  <dcterms:modified xsi:type="dcterms:W3CDTF">2012-07-04T09:25:28Z</dcterms:modified>
</cp:coreProperties>
</file>