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58" r:id="rId3"/>
    <p:sldId id="361" r:id="rId4"/>
    <p:sldId id="359" r:id="rId5"/>
    <p:sldId id="360" r:id="rId6"/>
    <p:sldId id="362" r:id="rId7"/>
    <p:sldId id="364" r:id="rId8"/>
    <p:sldId id="365" r:id="rId9"/>
    <p:sldId id="363" r:id="rId10"/>
    <p:sldId id="367" r:id="rId11"/>
    <p:sldId id="366" r:id="rId12"/>
    <p:sldId id="368" r:id="rId13"/>
    <p:sldId id="370" r:id="rId14"/>
    <p:sldId id="371" r:id="rId15"/>
    <p:sldId id="372" r:id="rId16"/>
    <p:sldId id="373" r:id="rId17"/>
    <p:sldId id="374" r:id="rId18"/>
    <p:sldId id="375" r:id="rId19"/>
  </p:sldIdLst>
  <p:sldSz cx="9144000" cy="6858000" type="screen4x3"/>
  <p:notesSz cx="7315200" cy="96012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39729"/>
    <a:srgbClr val="364AB0"/>
    <a:srgbClr val="C8CEEE"/>
    <a:srgbClr val="6A6F7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0" autoAdjust="0"/>
    <p:restoredTop sz="94662" autoAdjust="0"/>
  </p:normalViewPr>
  <p:slideViewPr>
    <p:cSldViewPr>
      <p:cViewPr>
        <p:scale>
          <a:sx n="90" d="100"/>
          <a:sy n="90" d="100"/>
        </p:scale>
        <p:origin x="-258" y="7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kocd\Downloads\1286af7a-9423-4c2d-a11c-c052965ab74d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a-DK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Sheet1!$D$8:$D$11</c:f>
              <c:strCache>
                <c:ptCount val="4"/>
                <c:pt idx="0">
                  <c:v>FoU (Verden)</c:v>
                </c:pt>
                <c:pt idx="1">
                  <c:v>FoU (OECD)</c:v>
                </c:pt>
                <c:pt idx="2">
                  <c:v>Landbrug (Verden)</c:v>
                </c:pt>
                <c:pt idx="3">
                  <c:v>Landbrug (OECD)</c:v>
                </c:pt>
              </c:strCache>
            </c:strRef>
          </c:cat>
          <c:val>
            <c:numRef>
              <c:f>Sheet1!$E$8:$E$11</c:f>
              <c:numCache>
                <c:formatCode>General</c:formatCode>
                <c:ptCount val="4"/>
                <c:pt idx="0">
                  <c:v>1.3</c:v>
                </c:pt>
                <c:pt idx="1">
                  <c:v>3.4</c:v>
                </c:pt>
                <c:pt idx="2">
                  <c:v>35</c:v>
                </c:pt>
                <c:pt idx="3">
                  <c:v>6</c:v>
                </c:pt>
              </c:numCache>
            </c:numRef>
          </c:val>
        </c:ser>
        <c:axId val="105808256"/>
        <c:axId val="105809792"/>
      </c:barChart>
      <c:catAx>
        <c:axId val="105808256"/>
        <c:scaling>
          <c:orientation val="minMax"/>
        </c:scaling>
        <c:axPos val="b"/>
        <c:tickLblPos val="nextTo"/>
        <c:txPr>
          <a:bodyPr/>
          <a:lstStyle/>
          <a:p>
            <a:pPr>
              <a:defRPr sz="1300">
                <a:latin typeface="Calibri" pitchFamily="34" charset="0"/>
              </a:defRPr>
            </a:pPr>
            <a:endParaRPr lang="da-DK"/>
          </a:p>
        </c:txPr>
        <c:crossAx val="105809792"/>
        <c:crosses val="autoZero"/>
        <c:auto val="1"/>
        <c:lblAlgn val="ctr"/>
        <c:lblOffset val="100"/>
      </c:catAx>
      <c:valAx>
        <c:axId val="105809792"/>
        <c:scaling>
          <c:orientation val="minMax"/>
        </c:scaling>
        <c:axPos val="l"/>
        <c:majorGridlines/>
        <c:numFmt formatCode="General" sourceLinked="1"/>
        <c:tickLblPos val="nextTo"/>
        <c:crossAx val="105808256"/>
        <c:crosses val="autoZero"/>
        <c:crossBetween val="between"/>
      </c:valAx>
    </c:plotArea>
    <c:plotVisOnly val="1"/>
  </c:chart>
  <c:txPr>
    <a:bodyPr/>
    <a:lstStyle/>
    <a:p>
      <a:pPr>
        <a:defRPr sz="1500">
          <a:latin typeface="Browallia New" pitchFamily="34" charset="-34"/>
          <a:cs typeface="Browallia New" pitchFamily="34" charset="-34"/>
        </a:defRPr>
      </a:pPr>
      <a:endParaRPr lang="da-DK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a-DK"/>
  <c:chart>
    <c:title>
      <c:tx>
        <c:rich>
          <a:bodyPr/>
          <a:lstStyle/>
          <a:p>
            <a:pPr>
              <a:defRPr/>
            </a:pPr>
            <a:r>
              <a:rPr lang="da-DK"/>
              <a:t>BNP vækst (OECD)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BNP (OECD)</c:v>
                </c:pt>
              </c:strCache>
            </c:strRef>
          </c:tx>
          <c:dLbls>
            <c:showVal val="1"/>
          </c:dLbls>
          <c:cat>
            <c:strRef>
              <c:f>Sheet1!$A$2:$A$7</c:f>
              <c:strCache>
                <c:ptCount val="6"/>
                <c:pt idx="0">
                  <c:v>1960erne</c:v>
                </c:pt>
                <c:pt idx="1">
                  <c:v>1970erne</c:v>
                </c:pt>
                <c:pt idx="2">
                  <c:v>1980erne</c:v>
                </c:pt>
                <c:pt idx="3">
                  <c:v>1990erne</c:v>
                </c:pt>
                <c:pt idx="4">
                  <c:v>2000erne</c:v>
                </c:pt>
                <c:pt idx="5">
                  <c:v>2000erne (u finans)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5.2</c:v>
                </c:pt>
                <c:pt idx="1">
                  <c:v>3.4</c:v>
                </c:pt>
                <c:pt idx="2">
                  <c:v>3.2</c:v>
                </c:pt>
                <c:pt idx="3">
                  <c:v>2.6</c:v>
                </c:pt>
                <c:pt idx="4">
                  <c:v>1.4</c:v>
                </c:pt>
                <c:pt idx="5">
                  <c:v>2.2000000000000002</c:v>
                </c:pt>
              </c:numCache>
            </c:numRef>
          </c:val>
        </c:ser>
        <c:axId val="107321216"/>
        <c:axId val="107322752"/>
      </c:barChart>
      <c:catAx>
        <c:axId val="107321216"/>
        <c:scaling>
          <c:orientation val="minMax"/>
        </c:scaling>
        <c:axPos val="b"/>
        <c:tickLblPos val="nextTo"/>
        <c:crossAx val="107322752"/>
        <c:crosses val="autoZero"/>
        <c:auto val="1"/>
        <c:lblAlgn val="ctr"/>
        <c:lblOffset val="100"/>
      </c:catAx>
      <c:valAx>
        <c:axId val="107322752"/>
        <c:scaling>
          <c:orientation val="minMax"/>
        </c:scaling>
        <c:axPos val="l"/>
        <c:majorGridlines/>
        <c:numFmt formatCode="General" sourceLinked="1"/>
        <c:tickLblPos val="nextTo"/>
        <c:crossAx val="107321216"/>
        <c:crosses val="autoZero"/>
        <c:crossBetween val="between"/>
      </c:valAx>
    </c:plotArea>
    <c:plotVisOnly val="1"/>
  </c:chart>
  <c:txPr>
    <a:bodyPr/>
    <a:lstStyle/>
    <a:p>
      <a:pPr>
        <a:defRPr>
          <a:latin typeface="Calibri" pitchFamily="34" charset="0"/>
        </a:defRPr>
      </a:pPr>
      <a:endParaRPr lang="da-DK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a-DK"/>
  <c:chart>
    <c:plotArea>
      <c:layout>
        <c:manualLayout>
          <c:layoutTarget val="inner"/>
          <c:xMode val="edge"/>
          <c:yMode val="edge"/>
          <c:x val="4.2434252970287106E-2"/>
          <c:y val="3.7382221161748719E-2"/>
          <c:w val="0.91922582196309499"/>
          <c:h val="0.8371746334738474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BNP (OECD)</c:v>
                </c:pt>
              </c:strCache>
            </c:strRef>
          </c:tx>
          <c:dLbls>
            <c:showVal val="1"/>
          </c:dLbls>
          <c:cat>
            <c:strRef>
              <c:f>Sheet1!$A$2:$A$7</c:f>
              <c:strCache>
                <c:ptCount val="6"/>
                <c:pt idx="0">
                  <c:v>1960erne</c:v>
                </c:pt>
                <c:pt idx="1">
                  <c:v>1970erne</c:v>
                </c:pt>
                <c:pt idx="2">
                  <c:v>1980erne</c:v>
                </c:pt>
                <c:pt idx="3">
                  <c:v>1990erne</c:v>
                </c:pt>
                <c:pt idx="4">
                  <c:v>2000erne</c:v>
                </c:pt>
                <c:pt idx="5">
                  <c:v>2000erne (u finans)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5.2</c:v>
                </c:pt>
                <c:pt idx="1">
                  <c:v>3.4</c:v>
                </c:pt>
                <c:pt idx="2">
                  <c:v>3.2</c:v>
                </c:pt>
                <c:pt idx="3">
                  <c:v>2.6</c:v>
                </c:pt>
                <c:pt idx="4">
                  <c:v>1.4</c:v>
                </c:pt>
                <c:pt idx="5">
                  <c:v>2.2000000000000002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BNPpc (OECD)</c:v>
                </c:pt>
              </c:strCache>
            </c:strRef>
          </c:tx>
          <c:dLbls>
            <c:showVal val="1"/>
          </c:dLbls>
          <c:cat>
            <c:strRef>
              <c:f>Sheet1!$A$2:$A$7</c:f>
              <c:strCache>
                <c:ptCount val="6"/>
                <c:pt idx="0">
                  <c:v>1960erne</c:v>
                </c:pt>
                <c:pt idx="1">
                  <c:v>1970erne</c:v>
                </c:pt>
                <c:pt idx="2">
                  <c:v>1980erne</c:v>
                </c:pt>
                <c:pt idx="3">
                  <c:v>1990erne</c:v>
                </c:pt>
                <c:pt idx="4">
                  <c:v>2000erne</c:v>
                </c:pt>
                <c:pt idx="5">
                  <c:v>2000erne (u finans)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4.0999999999999996</c:v>
                </c:pt>
                <c:pt idx="1">
                  <c:v>2.6</c:v>
                </c:pt>
                <c:pt idx="2">
                  <c:v>2.6</c:v>
                </c:pt>
                <c:pt idx="3">
                  <c:v>1.9000000000000001</c:v>
                </c:pt>
                <c:pt idx="4">
                  <c:v>0.8</c:v>
                </c:pt>
                <c:pt idx="5">
                  <c:v>1.6</c:v>
                </c:pt>
              </c:numCache>
            </c:numRef>
          </c:val>
        </c:ser>
        <c:axId val="107347328"/>
        <c:axId val="111965312"/>
      </c:barChart>
      <c:catAx>
        <c:axId val="107347328"/>
        <c:scaling>
          <c:orientation val="minMax"/>
        </c:scaling>
        <c:axPos val="b"/>
        <c:tickLblPos val="nextTo"/>
        <c:crossAx val="111965312"/>
        <c:crosses val="autoZero"/>
        <c:auto val="1"/>
        <c:lblAlgn val="ctr"/>
        <c:lblOffset val="100"/>
      </c:catAx>
      <c:valAx>
        <c:axId val="111965312"/>
        <c:scaling>
          <c:orientation val="minMax"/>
        </c:scaling>
        <c:axPos val="l"/>
        <c:majorGridlines/>
        <c:numFmt formatCode="General" sourceLinked="1"/>
        <c:tickLblPos val="nextTo"/>
        <c:crossAx val="1073473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7208063784394415"/>
          <c:y val="3.5764163625888225E-2"/>
          <c:w val="0.41464171539600081"/>
          <c:h val="0.17184840919275357"/>
        </c:manualLayout>
      </c:layout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a-DK"/>
  <c:chart>
    <c:plotArea>
      <c:layout>
        <c:manualLayout>
          <c:layoutTarget val="inner"/>
          <c:xMode val="edge"/>
          <c:yMode val="edge"/>
          <c:x val="4.2434252970287106E-2"/>
          <c:y val="3.7382221161748719E-2"/>
          <c:w val="0.91922582196309499"/>
          <c:h val="0.8371746334738474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BNP (OECD)</c:v>
                </c:pt>
              </c:strCache>
            </c:strRef>
          </c:tx>
          <c:dLbls>
            <c:showVal val="1"/>
          </c:dLbls>
          <c:cat>
            <c:strRef>
              <c:f>Sheet1!$A$2:$A$7</c:f>
              <c:strCache>
                <c:ptCount val="6"/>
                <c:pt idx="0">
                  <c:v>1960erne</c:v>
                </c:pt>
                <c:pt idx="1">
                  <c:v>1970erne</c:v>
                </c:pt>
                <c:pt idx="2">
                  <c:v>1980erne</c:v>
                </c:pt>
                <c:pt idx="3">
                  <c:v>1990erne</c:v>
                </c:pt>
                <c:pt idx="4">
                  <c:v>2000erne</c:v>
                </c:pt>
                <c:pt idx="5">
                  <c:v>2000erne (u finans)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5.2</c:v>
                </c:pt>
                <c:pt idx="1">
                  <c:v>3.4</c:v>
                </c:pt>
                <c:pt idx="2">
                  <c:v>3.2</c:v>
                </c:pt>
                <c:pt idx="3">
                  <c:v>2.6</c:v>
                </c:pt>
                <c:pt idx="4">
                  <c:v>1.4</c:v>
                </c:pt>
                <c:pt idx="5">
                  <c:v>2.2000000000000002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BNPpc (OECD)</c:v>
                </c:pt>
              </c:strCache>
            </c:strRef>
          </c:tx>
          <c:dLbls>
            <c:showVal val="1"/>
          </c:dLbls>
          <c:cat>
            <c:strRef>
              <c:f>Sheet1!$A$2:$A$7</c:f>
              <c:strCache>
                <c:ptCount val="6"/>
                <c:pt idx="0">
                  <c:v>1960erne</c:v>
                </c:pt>
                <c:pt idx="1">
                  <c:v>1970erne</c:v>
                </c:pt>
                <c:pt idx="2">
                  <c:v>1980erne</c:v>
                </c:pt>
                <c:pt idx="3">
                  <c:v>1990erne</c:v>
                </c:pt>
                <c:pt idx="4">
                  <c:v>2000erne</c:v>
                </c:pt>
                <c:pt idx="5">
                  <c:v>2000erne (u finans)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4.0999999999999996</c:v>
                </c:pt>
                <c:pt idx="1">
                  <c:v>2.6</c:v>
                </c:pt>
                <c:pt idx="2">
                  <c:v>2.6</c:v>
                </c:pt>
                <c:pt idx="3">
                  <c:v>1.9000000000000001</c:v>
                </c:pt>
                <c:pt idx="4">
                  <c:v>0.8</c:v>
                </c:pt>
                <c:pt idx="5">
                  <c:v>1.6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BNPpc (DK)</c:v>
                </c:pt>
              </c:strCache>
            </c:strRef>
          </c:tx>
          <c:dLbls>
            <c:showVal val="1"/>
          </c:dLbls>
          <c:val>
            <c:numRef>
              <c:f>Sheet1!$D$2:$D$7</c:f>
              <c:numCache>
                <c:formatCode>General</c:formatCode>
                <c:ptCount val="6"/>
                <c:pt idx="0">
                  <c:v>3.6</c:v>
                </c:pt>
                <c:pt idx="1">
                  <c:v>1.8</c:v>
                </c:pt>
                <c:pt idx="2">
                  <c:v>2</c:v>
                </c:pt>
                <c:pt idx="3">
                  <c:v>2.2000000000000002</c:v>
                </c:pt>
                <c:pt idx="4">
                  <c:v>0.2</c:v>
                </c:pt>
                <c:pt idx="5">
                  <c:v>1.3</c:v>
                </c:pt>
              </c:numCache>
            </c:numRef>
          </c:val>
        </c:ser>
        <c:axId val="112009984"/>
        <c:axId val="112011520"/>
      </c:barChart>
      <c:catAx>
        <c:axId val="112009984"/>
        <c:scaling>
          <c:orientation val="minMax"/>
        </c:scaling>
        <c:axPos val="b"/>
        <c:tickLblPos val="nextTo"/>
        <c:crossAx val="112011520"/>
        <c:crosses val="autoZero"/>
        <c:auto val="1"/>
        <c:lblAlgn val="ctr"/>
        <c:lblOffset val="100"/>
      </c:catAx>
      <c:valAx>
        <c:axId val="112011520"/>
        <c:scaling>
          <c:orientation val="minMax"/>
        </c:scaling>
        <c:axPos val="l"/>
        <c:majorGridlines/>
        <c:numFmt formatCode="General" sourceLinked="1"/>
        <c:tickLblPos val="nextTo"/>
        <c:crossAx val="112009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7208063784394415"/>
          <c:y val="3.5764163625888225E-2"/>
          <c:w val="0.50805991607736933"/>
          <c:h val="0.17184840919275357"/>
        </c:manualLayout>
      </c:layout>
    </c:legend>
    <c:plotVisOnly val="1"/>
  </c:chart>
  <c:txPr>
    <a:bodyPr/>
    <a:lstStyle/>
    <a:p>
      <a:pPr>
        <a:defRPr>
          <a:latin typeface="Calibri" pitchFamily="34" charset="0"/>
        </a:defRPr>
      </a:pPr>
      <a:endParaRPr lang="da-DK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Klik for at redigere teksttypografierne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cs typeface="+mn-cs"/>
              </a:defRPr>
            </a:lvl1pPr>
          </a:lstStyle>
          <a:p>
            <a:pPr>
              <a:defRPr/>
            </a:pPr>
            <a:fld id="{3560CEA3-3C65-4181-9DFC-DD140B49AD89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60CEA3-3C65-4181-9DFC-DD140B49AD89}" type="slidenum">
              <a:rPr lang="da-DK" smtClean="0"/>
              <a:pPr>
                <a:defRPr/>
              </a:pPr>
              <a:t>4</a:t>
            </a:fld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grafik_title_foto_uk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95350" y="2438400"/>
            <a:ext cx="6496050" cy="685800"/>
          </a:xfrm>
        </p:spPr>
        <p:txBody>
          <a:bodyPr anchor="t"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04875" y="3219450"/>
            <a:ext cx="6486525" cy="1219200"/>
          </a:xfrm>
        </p:spPr>
        <p:txBody>
          <a:bodyPr/>
          <a:lstStyle>
            <a:lvl1pPr marL="0" indent="0">
              <a:defRPr sz="1400"/>
            </a:lvl1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179A6-8A97-4477-A68A-4F77F56DCE0F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59684-85EF-41D8-9187-C098BE0A2A9A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0275" y="609600"/>
            <a:ext cx="1609725" cy="483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1100" y="609600"/>
            <a:ext cx="4676775" cy="483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096A7-958D-486A-B0BA-670179F66F66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0" y="609600"/>
            <a:ext cx="5753100" cy="638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1100" y="1943100"/>
            <a:ext cx="3143250" cy="3505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6750" y="1943100"/>
            <a:ext cx="3143250" cy="3505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FD22A-FB8F-4285-B83B-9409D908B1CF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0" y="609600"/>
            <a:ext cx="5753100" cy="638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1100" y="1943100"/>
            <a:ext cx="6438900" cy="3505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D1DE1-40D5-4DBD-8CBC-B16515E9A9E2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27F7C-D04E-4DD5-8C55-4D732EC7B216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0FD3E-5AFE-4E3B-91B7-DD0A51AF6E80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1100" y="1943100"/>
            <a:ext cx="314325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6750" y="1943100"/>
            <a:ext cx="314325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A39A4-5E2A-4FE4-99F7-A994FA123D9C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8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4BB91-7B5C-4FBB-B44D-F01E3B3AF5FF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4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B749F-ED68-40B2-A7C0-67434FD453D2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3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6845D-1AC5-4AB7-BEEB-0E3819DA75F9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5D284-3179-4AE3-8C9F-FFF097C67B0F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BED0F-A1DC-4BC8-8B12-79DB87E34DB1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2" descr="grafik_slide_uk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0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81100" y="609600"/>
            <a:ext cx="57531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titeltypografi i masteren</a:t>
            </a:r>
          </a:p>
        </p:txBody>
      </p:sp>
      <p:sp>
        <p:nvSpPr>
          <p:cNvPr id="102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1100" y="1943100"/>
            <a:ext cx="64389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1058" name="Rectangle 3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648450"/>
            <a:ext cx="73152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600">
                <a:solidFill>
                  <a:srgbClr val="6A6F77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1059" name="Rectangle 3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648450"/>
            <a:ext cx="4191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600">
                <a:cs typeface="+mn-cs"/>
              </a:defRPr>
            </a:lvl1pPr>
          </a:lstStyle>
          <a:p>
            <a:pPr>
              <a:defRPr/>
            </a:pPr>
            <a:fld id="{9489969E-D6F3-4053-890F-5B7F8CEE8035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349500"/>
            <a:ext cx="7848600" cy="1511300"/>
          </a:xfrm>
        </p:spPr>
        <p:txBody>
          <a:bodyPr/>
          <a:lstStyle/>
          <a:p>
            <a:pPr algn="ctr" eaLnBrk="1" hangingPunct="1"/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Er </a:t>
            </a:r>
            <a:r>
              <a:rPr lang="da-DK" sz="2400" dirty="0" err="1" smtClean="0">
                <a:latin typeface="Calibri" pitchFamily="34" charset="0"/>
                <a:cs typeface="Browallia New" pitchFamily="34" charset="-34"/>
              </a:rPr>
              <a:t>Malthus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 tilbage?</a:t>
            </a:r>
            <a:br>
              <a:rPr lang="da-DK" sz="2400" dirty="0" smtClean="0">
                <a:latin typeface="Calibri" pitchFamily="34" charset="0"/>
                <a:cs typeface="Browallia New" pitchFamily="34" charset="-34"/>
              </a:rPr>
            </a:b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- er grænsen for vækst nået?</a:t>
            </a:r>
            <a:r>
              <a:rPr lang="da-DK" sz="2400" b="1" dirty="0" smtClean="0">
                <a:latin typeface="Calibri" pitchFamily="34" charset="0"/>
                <a:cs typeface="Browallia New" pitchFamily="34" charset="-34"/>
              </a:rPr>
              <a:t/>
            </a:r>
            <a:br>
              <a:rPr lang="da-DK" sz="2400" b="1" dirty="0" smtClean="0">
                <a:latin typeface="Calibri" pitchFamily="34" charset="0"/>
                <a:cs typeface="Browallia New" pitchFamily="34" charset="-34"/>
              </a:rPr>
            </a:br>
            <a:endParaRPr lang="da-DK" sz="2400" b="1" dirty="0" smtClean="0">
              <a:latin typeface="Calibri" pitchFamily="34" charset="0"/>
              <a:cs typeface="Browallia New" pitchFamily="34" charset="-34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3938588"/>
            <a:ext cx="6486525" cy="1219200"/>
          </a:xfrm>
        </p:spPr>
        <p:txBody>
          <a:bodyPr/>
          <a:lstStyle/>
          <a:p>
            <a:pPr algn="ctr" eaLnBrk="1" hangingPunct="1"/>
            <a:endParaRPr lang="en-US" sz="2000" dirty="0" smtClean="0">
              <a:latin typeface="Cambria" pitchFamily="18" charset="0"/>
            </a:endParaRPr>
          </a:p>
          <a:p>
            <a:pPr algn="ctr" eaLnBrk="1" hangingPunct="1"/>
            <a:r>
              <a:rPr lang="en-US" sz="2200" dirty="0" smtClean="0">
                <a:latin typeface="Calibri" pitchFamily="34" charset="0"/>
                <a:cs typeface="Browallia New" pitchFamily="34" charset="-34"/>
              </a:rPr>
              <a:t>Carl-Johan Dalgaard</a:t>
            </a:r>
          </a:p>
          <a:p>
            <a:pPr algn="ctr" eaLnBrk="1" hangingPunct="1"/>
            <a:endParaRPr lang="da-DK" sz="2000" dirty="0" smtClean="0">
              <a:latin typeface="Calibri" pitchFamily="34" charset="0"/>
            </a:endParaRPr>
          </a:p>
          <a:p>
            <a:pPr algn="ctr" eaLnBrk="1" hangingPunct="1"/>
            <a:endParaRPr lang="da-DK" sz="2000" dirty="0" smtClean="0">
              <a:latin typeface="Cambria" pitchFamily="18" charset="0"/>
            </a:endParaRPr>
          </a:p>
          <a:p>
            <a:pPr algn="ctr" eaLnBrk="1" hangingPunct="1"/>
            <a:endParaRPr lang="da-DK" sz="2000" dirty="0" smtClean="0">
              <a:latin typeface="Cambria" pitchFamily="18" charset="0"/>
            </a:endParaRPr>
          </a:p>
          <a:p>
            <a:pPr algn="ctr" eaLnBrk="1" hangingPunct="1"/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CEPOS 14.12.12</a:t>
            </a:r>
            <a:endParaRPr lang="en-US" sz="2200" dirty="0" smtClean="0">
              <a:latin typeface="Calibri" pitchFamily="34" charset="0"/>
              <a:cs typeface="Browallia New" pitchFamily="34" charset="-34"/>
            </a:endParaRPr>
          </a:p>
          <a:p>
            <a:pPr algn="ctr" eaLnBrk="1" hangingPunct="1"/>
            <a:endParaRPr lang="en-US" sz="2000" dirty="0" smtClean="0">
              <a:latin typeface="Cambria" pitchFamily="18" charset="0"/>
            </a:endParaRPr>
          </a:p>
          <a:p>
            <a:pPr algn="ctr" eaLnBrk="1" hangingPunct="1"/>
            <a:endParaRPr lang="en-US" sz="2000" dirty="0" smtClean="0">
              <a:latin typeface="Cambria" pitchFamily="18" charset="0"/>
            </a:endParaRPr>
          </a:p>
          <a:p>
            <a:pPr algn="ctr" eaLnBrk="1" hangingPunct="1"/>
            <a:endParaRPr lang="en-US" sz="2000" dirty="0" smtClean="0">
              <a:latin typeface="Cambria" pitchFamily="18" charset="0"/>
            </a:endParaRPr>
          </a:p>
          <a:p>
            <a:pPr eaLnBrk="1" hangingPunct="1"/>
            <a:endParaRPr lang="da-DK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extBox 3"/>
          <p:cNvSpPr txBox="1"/>
          <p:nvPr/>
        </p:nvSpPr>
        <p:spPr>
          <a:xfrm>
            <a:off x="1331640" y="1844824"/>
            <a:ext cx="67687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Anskuelighedsøvelse.</a:t>
            </a:r>
          </a:p>
          <a:p>
            <a:pPr>
              <a:buFont typeface="Arial" pitchFamily="34" charset="0"/>
              <a:buChar char="•"/>
            </a:pPr>
            <a:endParaRPr lang="da-DK" sz="2200" dirty="0" smtClean="0">
              <a:latin typeface="Calibri" pitchFamily="34" charset="0"/>
              <a:cs typeface="Browallia New" pitchFamily="34" charset="-34"/>
            </a:endParaRPr>
          </a:p>
          <a:p>
            <a:pPr marL="457200" indent="-457200"/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 Antag: </a:t>
            </a:r>
            <a:br>
              <a:rPr lang="da-DK" sz="2200" dirty="0" smtClean="0">
                <a:latin typeface="Calibri" pitchFamily="34" charset="0"/>
                <a:cs typeface="Browallia New" pitchFamily="34" charset="-34"/>
              </a:rPr>
            </a:br>
            <a:endParaRPr lang="da-DK" sz="2200" dirty="0" smtClean="0">
              <a:latin typeface="Calibri" pitchFamily="34" charset="0"/>
              <a:cs typeface="Browallia New" pitchFamily="34" charset="-34"/>
            </a:endParaRPr>
          </a:p>
          <a:p>
            <a:pPr marL="457200" indent="-457200">
              <a:buFont typeface="+mj-lt"/>
              <a:buAutoNum type="arabicPeriod"/>
            </a:pP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Nul vækst i den globale befolkning</a:t>
            </a:r>
          </a:p>
          <a:p>
            <a:pPr marL="457200" indent="-457200">
              <a:buFont typeface="+mj-lt"/>
              <a:buAutoNum type="arabicPeriod"/>
            </a:pPr>
            <a:endParaRPr lang="da-DK" sz="2200" dirty="0" smtClean="0">
              <a:latin typeface="Calibri" pitchFamily="34" charset="0"/>
              <a:cs typeface="Browallia New" pitchFamily="34" charset="-34"/>
            </a:endParaRPr>
          </a:p>
          <a:p>
            <a:pPr marL="457200" indent="-457200">
              <a:buFont typeface="+mj-lt"/>
              <a:buAutoNum type="arabicPeriod"/>
            </a:pP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Vækst i </a:t>
            </a:r>
            <a:r>
              <a:rPr lang="da-DK" sz="2200" dirty="0" err="1" smtClean="0">
                <a:latin typeface="Calibri" pitchFamily="34" charset="0"/>
                <a:cs typeface="Browallia New" pitchFamily="34" charset="-34"/>
              </a:rPr>
              <a:t>FoU</a:t>
            </a: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 personale med 2% p.a. (teori: sikrer 2% vækst i BNP </a:t>
            </a:r>
            <a:r>
              <a:rPr lang="da-DK" sz="2200" dirty="0" err="1" smtClean="0">
                <a:latin typeface="Calibri" pitchFamily="34" charset="0"/>
                <a:cs typeface="Browallia New" pitchFamily="34" charset="-34"/>
              </a:rPr>
              <a:t>p.c</a:t>
            </a: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. ved ”ekstrem” </a:t>
            </a:r>
            <a:r>
              <a:rPr lang="da-DK" sz="2200" dirty="0" err="1" smtClean="0">
                <a:latin typeface="Calibri" pitchFamily="34" charset="0"/>
                <a:cs typeface="Browallia New" pitchFamily="34" charset="-34"/>
              </a:rPr>
              <a:t>fishing</a:t>
            </a: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 out) indtil 3.4 % beskæftigelsesandel </a:t>
            </a:r>
            <a:r>
              <a:rPr lang="da-DK" sz="2200" u="sng" dirty="0" smtClean="0">
                <a:latin typeface="Calibri" pitchFamily="34" charset="0"/>
                <a:cs typeface="Browallia New" pitchFamily="34" charset="-34"/>
              </a:rPr>
              <a:t>globalt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5856" y="5301208"/>
            <a:ext cx="28803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”Målet” nås om: 48 år</a:t>
            </a:r>
            <a:endParaRPr lang="da-DK" sz="2200" dirty="0">
              <a:latin typeface="Calibri" pitchFamily="34" charset="0"/>
              <a:cs typeface="Browall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80920" cy="3505200"/>
          </a:xfrm>
        </p:spPr>
        <p:txBody>
          <a:bodyPr/>
          <a:lstStyle/>
          <a:p>
            <a:r>
              <a:rPr lang="da-DK" sz="2200" b="1" dirty="0" smtClean="0">
                <a:latin typeface="Calibri" pitchFamily="34" charset="0"/>
                <a:cs typeface="Browallia New" pitchFamily="34" charset="-34"/>
              </a:rPr>
              <a:t>Forudsætning 2: Substitutionsmuligheder mellem naturkapital </a:t>
            </a:r>
          </a:p>
          <a:p>
            <a:r>
              <a:rPr lang="da-DK" sz="2200" b="1" dirty="0" smtClean="0">
                <a:latin typeface="Calibri" pitchFamily="34" charset="0"/>
                <a:cs typeface="Browallia New" pitchFamily="34" charset="-34"/>
              </a:rPr>
              <a:t>og menneskeskabt kapital</a:t>
            </a:r>
          </a:p>
          <a:p>
            <a:pPr>
              <a:buFont typeface="Arial" pitchFamily="34" charset="0"/>
              <a:buChar char="•"/>
            </a:pPr>
            <a:endParaRPr lang="da-DK" sz="2200" dirty="0" smtClean="0">
              <a:latin typeface="Calibri" pitchFamily="34" charset="0"/>
              <a:cs typeface="Browallia New" pitchFamily="34" charset="-34"/>
            </a:endParaRPr>
          </a:p>
          <a:p>
            <a:pPr>
              <a:buFont typeface="Arial" pitchFamily="34" charset="0"/>
              <a:buChar char="•"/>
            </a:pP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På makroniveau er </a:t>
            </a:r>
            <a:r>
              <a:rPr lang="da-DK" sz="2200" dirty="0" err="1" smtClean="0">
                <a:latin typeface="Calibri" pitchFamily="34" charset="0"/>
                <a:cs typeface="Browallia New" pitchFamily="34" charset="-34"/>
              </a:rPr>
              <a:t>elasticiteter</a:t>
            </a: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 over 1 ikke et </a:t>
            </a:r>
            <a:r>
              <a:rPr lang="da-DK" sz="2200" dirty="0" err="1" smtClean="0">
                <a:latin typeface="Calibri" pitchFamily="34" charset="0"/>
                <a:cs typeface="Browallia New" pitchFamily="34" charset="-34"/>
              </a:rPr>
              <a:t>sælsyn</a:t>
            </a: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 (fx </a:t>
            </a:r>
            <a:r>
              <a:rPr lang="da-DK" sz="2200" dirty="0" err="1" smtClean="0">
                <a:latin typeface="Calibri" pitchFamily="34" charset="0"/>
                <a:cs typeface="Browallia New" pitchFamily="34" charset="-34"/>
              </a:rPr>
              <a:t>Weil</a:t>
            </a: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, 2009). </a:t>
            </a:r>
          </a:p>
          <a:p>
            <a:pPr>
              <a:buFont typeface="Arial" pitchFamily="34" charset="0"/>
              <a:buChar char="•"/>
            </a:pPr>
            <a:endParaRPr lang="da-DK" sz="2200" dirty="0" smtClean="0">
              <a:latin typeface="Calibri" pitchFamily="34" charset="0"/>
              <a:cs typeface="Browallia New" pitchFamily="34" charset="-34"/>
            </a:endParaRPr>
          </a:p>
          <a:p>
            <a:pPr>
              <a:buFont typeface="Arial" pitchFamily="34" charset="0"/>
              <a:buChar char="•"/>
            </a:pP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Ændrede sektorsammensætning, produktinnovationer (lavere ressource input) </a:t>
            </a:r>
            <a:r>
              <a:rPr lang="da-DK" sz="2200" dirty="0" err="1" smtClean="0">
                <a:latin typeface="Calibri" pitchFamily="34" charset="0"/>
                <a:cs typeface="Browallia New" pitchFamily="34" charset="-34"/>
              </a:rPr>
              <a:t>mv</a:t>
            </a:r>
            <a:endParaRPr lang="da-DK" sz="2200" dirty="0" smtClean="0">
              <a:latin typeface="Calibri" pitchFamily="34" charset="0"/>
              <a:cs typeface="Browallia New" pitchFamily="34" charset="-34"/>
            </a:endParaRPr>
          </a:p>
          <a:p>
            <a:pPr>
              <a:buFont typeface="Arial" pitchFamily="34" charset="0"/>
              <a:buChar char="•"/>
            </a:pPr>
            <a:endParaRPr lang="da-DK" sz="2200" dirty="0" smtClean="0">
              <a:latin typeface="Browallia New" pitchFamily="34" charset="-34"/>
              <a:cs typeface="Browallia New" pitchFamily="34" charset="-34"/>
            </a:endParaRPr>
          </a:p>
          <a:p>
            <a:pPr>
              <a:buFont typeface="Arial" pitchFamily="34" charset="0"/>
              <a:buChar char="•"/>
            </a:pP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Ingen ved hvor længe dette kan vare ved. Men </a:t>
            </a:r>
            <a:r>
              <a:rPr lang="da-DK" sz="2200" u="sng" dirty="0" smtClean="0">
                <a:latin typeface="Calibri" pitchFamily="34" charset="0"/>
                <a:cs typeface="Browallia New" pitchFamily="34" charset="-34"/>
              </a:rPr>
              <a:t>p.t.</a:t>
            </a: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 synes </a:t>
            </a:r>
            <a:r>
              <a:rPr lang="da-DK" sz="2200" dirty="0" err="1" smtClean="0">
                <a:latin typeface="Calibri" pitchFamily="34" charset="0"/>
                <a:cs typeface="Browallia New" pitchFamily="34" charset="-34"/>
              </a:rPr>
              <a:t>synes</a:t>
            </a: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 forudsætningerne for vækst - på denne kant - ikke at være forsvundet</a:t>
            </a:r>
            <a:endParaRPr lang="da-DK" sz="2200" dirty="0">
              <a:latin typeface="Calibri" pitchFamily="34" charset="0"/>
              <a:cs typeface="Browall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700808"/>
            <a:ext cx="8208912" cy="3505200"/>
          </a:xfrm>
        </p:spPr>
        <p:txBody>
          <a:bodyPr/>
          <a:lstStyle/>
          <a:p>
            <a:r>
              <a:rPr lang="da-DK" sz="2200" b="1" dirty="0" smtClean="0">
                <a:latin typeface="Calibri" pitchFamily="34" charset="0"/>
              </a:rPr>
              <a:t>Observation: </a:t>
            </a:r>
            <a:r>
              <a:rPr lang="da-DK" sz="2200" b="1" dirty="0" smtClean="0">
                <a:latin typeface="Calibri" pitchFamily="34" charset="0"/>
              </a:rPr>
              <a:t>Væksten </a:t>
            </a:r>
            <a:r>
              <a:rPr lang="da-DK" sz="2200" b="1" dirty="0" smtClean="0">
                <a:latin typeface="Calibri" pitchFamily="34" charset="0"/>
              </a:rPr>
              <a:t>er systematisk løjet af i OECD området!</a:t>
            </a:r>
            <a:endParaRPr lang="da-DK" sz="2200" b="1" dirty="0">
              <a:latin typeface="Calibri" pitchFamily="34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1763688" y="2492896"/>
          <a:ext cx="55626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352928" cy="504056"/>
          </a:xfrm>
        </p:spPr>
        <p:txBody>
          <a:bodyPr/>
          <a:lstStyle/>
          <a:p>
            <a:r>
              <a:rPr lang="da-DK" sz="2200" b="1" dirty="0" smtClean="0">
                <a:latin typeface="Calibri" pitchFamily="34" charset="0"/>
              </a:rPr>
              <a:t>Men: Aftagende </a:t>
            </a:r>
            <a:r>
              <a:rPr lang="da-DK" sz="2200" b="1" dirty="0" smtClean="0">
                <a:latin typeface="Calibri" pitchFamily="34" charset="0"/>
              </a:rPr>
              <a:t>befolkningsvækst giver automatisk lavere BNP vækst</a:t>
            </a:r>
            <a:endParaRPr lang="da-DK" sz="2200" b="1" dirty="0">
              <a:latin typeface="Calibri" pitchFamily="34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619672" y="2564904"/>
          <a:ext cx="5981700" cy="3857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556792"/>
            <a:ext cx="7704856" cy="504056"/>
          </a:xfrm>
        </p:spPr>
        <p:txBody>
          <a:bodyPr/>
          <a:lstStyle/>
          <a:p>
            <a:r>
              <a:rPr lang="da-DK" sz="2200" b="1" dirty="0" smtClean="0">
                <a:latin typeface="Calibri" pitchFamily="34" charset="0"/>
              </a:rPr>
              <a:t>Og: Konvergens leder til faldende </a:t>
            </a:r>
            <a:r>
              <a:rPr lang="da-DK" sz="2200" b="1" dirty="0" err="1" smtClean="0">
                <a:latin typeface="Calibri" pitchFamily="34" charset="0"/>
              </a:rPr>
              <a:t>gns</a:t>
            </a:r>
            <a:r>
              <a:rPr lang="da-DK" sz="2200" b="1" dirty="0" smtClean="0">
                <a:latin typeface="Calibri" pitchFamily="34" charset="0"/>
              </a:rPr>
              <a:t> vækstrate i OECD</a:t>
            </a:r>
            <a:endParaRPr lang="da-DK" sz="2200" b="1" dirty="0">
              <a:latin typeface="Calibri" pitchFamily="34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619672" y="2348880"/>
          <a:ext cx="5981700" cy="3857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504056"/>
          </a:xfrm>
        </p:spPr>
        <p:txBody>
          <a:bodyPr/>
          <a:lstStyle/>
          <a:p>
            <a:r>
              <a:rPr lang="da-DK" sz="2200" b="1" dirty="0" smtClean="0">
                <a:latin typeface="Calibri" pitchFamily="34" charset="0"/>
              </a:rPr>
              <a:t>1950erne og 1960erne var meget specielle … genopbygningen af Europa </a:t>
            </a:r>
            <a:endParaRPr lang="da-DK" sz="2200" b="1" dirty="0">
              <a:latin typeface="Calibri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420888"/>
            <a:ext cx="6483350" cy="389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 smtClean="0">
              <a:latin typeface="Cambria" pitchFamily="18" charset="0"/>
            </a:endParaRPr>
          </a:p>
          <a:p>
            <a:endParaRPr lang="da-DK" dirty="0" smtClean="0">
              <a:latin typeface="Cambria" pitchFamily="18" charset="0"/>
            </a:endParaRPr>
          </a:p>
          <a:p>
            <a:endParaRPr lang="da-DK" dirty="0" smtClean="0">
              <a:latin typeface="Cambria" pitchFamily="18" charset="0"/>
            </a:endParaRPr>
          </a:p>
          <a:p>
            <a:pPr algn="ctr"/>
            <a:endParaRPr lang="da-DK" sz="2500" b="1" dirty="0" smtClean="0">
              <a:latin typeface="Calibri" pitchFamily="34" charset="0"/>
              <a:cs typeface="Browallia New" pitchFamily="34" charset="-34"/>
            </a:endParaRPr>
          </a:p>
          <a:p>
            <a:pPr algn="ctr"/>
            <a:r>
              <a:rPr lang="da-DK" sz="2500" b="1" dirty="0" smtClean="0">
                <a:latin typeface="Calibri" pitchFamily="34" charset="0"/>
                <a:cs typeface="Browallia New" pitchFamily="34" charset="-34"/>
              </a:rPr>
              <a:t>Bundlinje</a:t>
            </a:r>
          </a:p>
          <a:p>
            <a:endParaRPr lang="da-D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43100"/>
            <a:ext cx="8280920" cy="3505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a-DK" sz="2400" dirty="0" smtClean="0">
                <a:latin typeface="Calibri" pitchFamily="34" charset="0"/>
              </a:rPr>
              <a:t>Ingen véd om væksten vil fortsætte ”for evigt”</a:t>
            </a:r>
          </a:p>
          <a:p>
            <a:pPr>
              <a:buFont typeface="Arial" pitchFamily="34" charset="0"/>
              <a:buChar char="•"/>
            </a:pPr>
            <a:endParaRPr lang="da-DK" sz="24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da-DK" sz="2400" dirty="0" smtClean="0">
                <a:latin typeface="Calibri" pitchFamily="34" charset="0"/>
              </a:rPr>
              <a:t>Men:</a:t>
            </a:r>
          </a:p>
          <a:p>
            <a:endParaRPr lang="da-DK" sz="2400" dirty="0" smtClean="0">
              <a:latin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da-DK" sz="2400" dirty="0" smtClean="0">
                <a:latin typeface="Calibri" pitchFamily="34" charset="0"/>
              </a:rPr>
              <a:t>P.t. intet der tyder på at </a:t>
            </a:r>
            <a:r>
              <a:rPr lang="da-DK" sz="2400" u="sng" dirty="0" smtClean="0">
                <a:latin typeface="Calibri" pitchFamily="34" charset="0"/>
              </a:rPr>
              <a:t>grundforudsætningerne</a:t>
            </a:r>
            <a:r>
              <a:rPr lang="da-DK" sz="2400" dirty="0" smtClean="0">
                <a:latin typeface="Calibri" pitchFamily="34" charset="0"/>
              </a:rPr>
              <a:t> for vækst er brudt</a:t>
            </a:r>
          </a:p>
          <a:p>
            <a:pPr lvl="1">
              <a:buFont typeface="Arial" pitchFamily="34" charset="0"/>
              <a:buChar char="•"/>
            </a:pPr>
            <a:endParaRPr lang="da-DK" sz="2400" dirty="0" smtClean="0">
              <a:latin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da-DK" sz="2400" dirty="0" smtClean="0">
                <a:latin typeface="Calibri" pitchFamily="34" charset="0"/>
              </a:rPr>
              <a:t>Vækstprocessen forekommer stabil over det lange sigt (arbitrære tiårsintervaller kan ikke anvendes til at aflure langsigtede tendenser)</a:t>
            </a:r>
            <a:endParaRPr lang="da-DK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pPr algn="ctr"/>
            <a:r>
              <a:rPr lang="da-DK" sz="2000" dirty="0" smtClean="0">
                <a:latin typeface="Calibri" pitchFamily="34" charset="0"/>
              </a:rPr>
              <a:t>TAK FOR JERES OPMÆRKSOMHED!</a:t>
            </a:r>
            <a:endParaRPr lang="da-DK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899592" y="1916832"/>
            <a:ext cx="7496175" cy="3819525"/>
          </a:xfrm>
        </p:spPr>
        <p:txBody>
          <a:bodyPr/>
          <a:lstStyle/>
          <a:p>
            <a:endParaRPr lang="da-DK" sz="2000" dirty="0" smtClean="0">
              <a:latin typeface="Cambria" pitchFamily="18" charset="0"/>
            </a:endParaRPr>
          </a:p>
          <a:p>
            <a:pPr>
              <a:buFontTx/>
              <a:buChar char="•"/>
            </a:pPr>
            <a:r>
              <a:rPr lang="da-DK" sz="2400" b="1" dirty="0" smtClean="0">
                <a:latin typeface="Calibri" pitchFamily="34" charset="0"/>
                <a:cs typeface="Browallia New" pitchFamily="34" charset="-34"/>
              </a:rPr>
              <a:t>BAGGRUND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. P.t. debat om hvorvidt grænsen for videre vækst er nået (ikke mindst på </a:t>
            </a:r>
            <a:r>
              <a:rPr lang="da-DK" sz="2400" i="1" dirty="0" err="1" smtClean="0">
                <a:latin typeface="Calibri" pitchFamily="34" charset="0"/>
                <a:cs typeface="Browallia New" pitchFamily="34" charset="-34"/>
              </a:rPr>
              <a:t>Information’</a:t>
            </a:r>
            <a:r>
              <a:rPr lang="da-DK" sz="2400" dirty="0" err="1" smtClean="0">
                <a:latin typeface="Calibri" pitchFamily="34" charset="0"/>
                <a:cs typeface="Browallia New" pitchFamily="34" charset="-34"/>
              </a:rPr>
              <a:t>s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 sider). </a:t>
            </a:r>
          </a:p>
          <a:p>
            <a:pPr>
              <a:buFontTx/>
              <a:buChar char="•"/>
            </a:pPr>
            <a:endParaRPr lang="da-DK" sz="2400" dirty="0" smtClean="0">
              <a:latin typeface="Calibri" pitchFamily="34" charset="0"/>
              <a:cs typeface="Browallia New" pitchFamily="34" charset="-34"/>
            </a:endParaRPr>
          </a:p>
          <a:p>
            <a:pPr>
              <a:buFontTx/>
              <a:buChar char="•"/>
            </a:pP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Interessant og legitim debat. ”Vedvarende” vækst er et nyt (</a:t>
            </a:r>
            <a:r>
              <a:rPr lang="da-DK" sz="2400" dirty="0" err="1" smtClean="0">
                <a:latin typeface="Calibri" pitchFamily="34" charset="0"/>
                <a:cs typeface="Browallia New" pitchFamily="34" charset="-34"/>
              </a:rPr>
              <a:t>ca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 150 år) fænomen. Det sidste århundrede kunne være et transition regime til ny stagnation</a:t>
            </a:r>
          </a:p>
          <a:p>
            <a:pPr>
              <a:buFontTx/>
              <a:buChar char="•"/>
            </a:pPr>
            <a:endParaRPr lang="da-DK" sz="2400" dirty="0" smtClean="0">
              <a:latin typeface="Calibri" pitchFamily="34" charset="0"/>
              <a:cs typeface="Browallia New" pitchFamily="34" charset="-34"/>
            </a:endParaRPr>
          </a:p>
          <a:p>
            <a:pPr>
              <a:buFontTx/>
              <a:buChar char="•"/>
            </a:pP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Værd at gå til med åbent sind </a:t>
            </a:r>
            <a:r>
              <a:rPr lang="da-DK" dirty="0" smtClean="0">
                <a:latin typeface="Calibri" pitchFamily="34" charset="0"/>
                <a:cs typeface="Browallia New" pitchFamily="34" charset="-34"/>
              </a:rPr>
              <a:t>(mens man undertrykker en følelse af </a:t>
            </a:r>
            <a:r>
              <a:rPr lang="da-DK" i="1" dirty="0" err="1" smtClean="0">
                <a:latin typeface="Calibri" pitchFamily="34" charset="0"/>
                <a:cs typeface="Browallia New" pitchFamily="34" charset="-34"/>
              </a:rPr>
              <a:t>deja-vue</a:t>
            </a:r>
            <a:r>
              <a:rPr lang="da-DK" dirty="0" smtClean="0">
                <a:latin typeface="Calibri" pitchFamily="34" charset="0"/>
                <a:cs typeface="Browallia New" pitchFamily="34" charset="-34"/>
              </a:rPr>
              <a:t>).</a:t>
            </a:r>
          </a:p>
          <a:p>
            <a:pPr>
              <a:buFontTx/>
              <a:buChar char="•"/>
            </a:pPr>
            <a:endParaRPr lang="da-DK" sz="2000" dirty="0" smtClean="0">
              <a:latin typeface="Calibri" pitchFamily="34" charset="0"/>
            </a:endParaRPr>
          </a:p>
          <a:p>
            <a:pPr>
              <a:buFontTx/>
              <a:buChar char="•"/>
            </a:pPr>
            <a:endParaRPr lang="da-DK" sz="2000" dirty="0" smtClean="0">
              <a:latin typeface="Cambria" pitchFamily="18" charset="0"/>
            </a:endParaRPr>
          </a:p>
          <a:p>
            <a:endParaRPr lang="da-DK" sz="2000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7775575" cy="3505200"/>
          </a:xfrm>
        </p:spPr>
        <p:txBody>
          <a:bodyPr/>
          <a:lstStyle/>
          <a:p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TO SPØRGSMÅL</a:t>
            </a:r>
          </a:p>
          <a:p>
            <a:pPr>
              <a:buFontTx/>
              <a:buChar char="•"/>
            </a:pPr>
            <a:endParaRPr lang="da-DK" sz="2400" dirty="0" smtClean="0">
              <a:latin typeface="Calibri" pitchFamily="34" charset="0"/>
              <a:cs typeface="Browallia New" pitchFamily="34" charset="-34"/>
            </a:endParaRPr>
          </a:p>
          <a:p>
            <a:pPr>
              <a:buFontTx/>
              <a:buChar char="•"/>
            </a:pP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Hvad er </a:t>
            </a:r>
            <a:r>
              <a:rPr lang="da-DK" sz="2400" u="sng" dirty="0" smtClean="0">
                <a:latin typeface="Calibri" pitchFamily="34" charset="0"/>
                <a:cs typeface="Browallia New" pitchFamily="34" charset="-34"/>
              </a:rPr>
              <a:t>grundforudsætningerne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 for videre vækst?</a:t>
            </a:r>
          </a:p>
          <a:p>
            <a:endParaRPr lang="da-DK" sz="2400" dirty="0" smtClean="0">
              <a:latin typeface="Calibri" pitchFamily="34" charset="0"/>
              <a:cs typeface="Browallia New" pitchFamily="34" charset="-34"/>
            </a:endParaRPr>
          </a:p>
          <a:p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Begrebsafklaring: </a:t>
            </a:r>
          </a:p>
          <a:p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”Vækst” = Eksponentiel vækst i BNP per indbygger.</a:t>
            </a:r>
          </a:p>
          <a:p>
            <a:endParaRPr lang="da-DK" sz="2400" dirty="0" smtClean="0">
              <a:latin typeface="Calibri" pitchFamily="34" charset="0"/>
              <a:cs typeface="Browallia New" pitchFamily="34" charset="-34"/>
            </a:endParaRPr>
          </a:p>
          <a:p>
            <a:pPr>
              <a:buFontTx/>
              <a:buChar char="•"/>
            </a:pP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Er der noget der tyder på, at grænsen er ved at være nået?</a:t>
            </a:r>
          </a:p>
          <a:p>
            <a:pPr lvl="1"/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Er grundforudsætningerne ophørt med at være opfyldt?</a:t>
            </a:r>
          </a:p>
          <a:p>
            <a:pPr lvl="1"/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Er væksten systematisk løjet af i OECD området?</a:t>
            </a:r>
          </a:p>
          <a:p>
            <a:pPr lvl="1"/>
            <a:endParaRPr lang="da-DK" sz="2200" dirty="0" smtClean="0">
              <a:latin typeface="Calibri" pitchFamily="34" charset="0"/>
              <a:cs typeface="Browallia New" pitchFamily="34" charset="-34"/>
            </a:endParaRPr>
          </a:p>
          <a:p>
            <a:endParaRPr lang="da-DK" sz="2400" dirty="0" smtClean="0">
              <a:latin typeface="Calibri" pitchFamily="34" charset="0"/>
              <a:cs typeface="Browallia New" pitchFamily="34" charset="-34"/>
            </a:endParaRPr>
          </a:p>
          <a:p>
            <a:endParaRPr lang="da-DK" sz="2400" dirty="0" smtClean="0">
              <a:latin typeface="Calibri" pitchFamily="34" charset="0"/>
              <a:cs typeface="Browall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68312" y="1943100"/>
            <a:ext cx="8496175" cy="3505200"/>
          </a:xfrm>
        </p:spPr>
        <p:txBody>
          <a:bodyPr/>
          <a:lstStyle/>
          <a:p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TO SVAR:</a:t>
            </a:r>
          </a:p>
          <a:p>
            <a:pPr>
              <a:buFontTx/>
              <a:buChar char="•"/>
            </a:pPr>
            <a:endParaRPr lang="da-DK" sz="2400" dirty="0" smtClean="0">
              <a:latin typeface="Calibri" pitchFamily="34" charset="0"/>
              <a:cs typeface="Browallia New" pitchFamily="34" charset="-34"/>
            </a:endParaRPr>
          </a:p>
          <a:p>
            <a:pPr>
              <a:buFontTx/>
              <a:buChar char="•"/>
            </a:pP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Vedvarende vækst i nye ”ideer” og tilstrækkelige substitutions-muligheder mellem naturkapital og menneskeskabt kapital</a:t>
            </a:r>
          </a:p>
          <a:p>
            <a:pPr>
              <a:buFontTx/>
              <a:buChar char="•"/>
            </a:pPr>
            <a:endParaRPr lang="da-DK" sz="2400" dirty="0" smtClean="0">
              <a:latin typeface="Calibri" pitchFamily="34" charset="0"/>
              <a:cs typeface="Browallia New" pitchFamily="34" charset="-34"/>
            </a:endParaRPr>
          </a:p>
          <a:p>
            <a:pPr>
              <a:buFontTx/>
              <a:buChar char="•"/>
            </a:pP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Nej.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 smtClean="0">
              <a:latin typeface="Cambria" pitchFamily="18" charset="0"/>
            </a:endParaRPr>
          </a:p>
          <a:p>
            <a:endParaRPr lang="da-DK" dirty="0" smtClean="0">
              <a:latin typeface="Cambria" pitchFamily="18" charset="0"/>
            </a:endParaRPr>
          </a:p>
          <a:p>
            <a:endParaRPr lang="da-DK" dirty="0" smtClean="0">
              <a:latin typeface="Cambria" pitchFamily="18" charset="0"/>
            </a:endParaRPr>
          </a:p>
          <a:p>
            <a:pPr algn="ctr"/>
            <a:endParaRPr lang="da-DK" sz="2500" b="1" dirty="0" smtClean="0">
              <a:latin typeface="Calibri" pitchFamily="34" charset="0"/>
              <a:cs typeface="Browallia New" pitchFamily="34" charset="-34"/>
            </a:endParaRPr>
          </a:p>
          <a:p>
            <a:pPr algn="ctr"/>
            <a:r>
              <a:rPr lang="da-DK" sz="2500" b="1" dirty="0" smtClean="0">
                <a:latin typeface="Calibri" pitchFamily="34" charset="0"/>
                <a:cs typeface="Browallia New" pitchFamily="34" charset="-34"/>
              </a:rPr>
              <a:t>Hvad er grundforudsætningerne for vækst?</a:t>
            </a:r>
          </a:p>
          <a:p>
            <a:endParaRPr lang="da-D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23528" y="1844824"/>
            <a:ext cx="8424936" cy="3717925"/>
          </a:xfrm>
        </p:spPr>
        <p:txBody>
          <a:bodyPr/>
          <a:lstStyle/>
          <a:p>
            <a:pPr>
              <a:buFontTx/>
              <a:buChar char="•"/>
            </a:pP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Ultimativt drives vækst af ny viden.</a:t>
            </a:r>
            <a:r>
              <a:rPr lang="da-DK" sz="2400" b="1" dirty="0" smtClean="0">
                <a:latin typeface="Calibri" pitchFamily="34" charset="0"/>
                <a:cs typeface="Browallia New" pitchFamily="34" charset="-34"/>
              </a:rPr>
              <a:t> Er der grænser for </a:t>
            </a:r>
            <a:r>
              <a:rPr lang="da-DK" sz="2400" b="1" dirty="0" err="1" smtClean="0">
                <a:latin typeface="Calibri" pitchFamily="34" charset="0"/>
                <a:cs typeface="Browallia New" pitchFamily="34" charset="-34"/>
              </a:rPr>
              <a:t>vidensakkumulation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?</a:t>
            </a:r>
          </a:p>
          <a:p>
            <a:pPr>
              <a:buFontTx/>
              <a:buChar char="•"/>
            </a:pPr>
            <a:endParaRPr lang="da-DK" sz="2400" dirty="0" smtClean="0">
              <a:latin typeface="Calibri" pitchFamily="34" charset="0"/>
              <a:cs typeface="Browallia New" pitchFamily="34" charset="-34"/>
            </a:endParaRPr>
          </a:p>
          <a:p>
            <a:pPr>
              <a:buFontTx/>
              <a:buChar char="•"/>
            </a:pPr>
            <a:r>
              <a:rPr lang="da-DK" sz="2400" u="sng" dirty="0" smtClean="0">
                <a:latin typeface="Calibri" pitchFamily="34" charset="0"/>
                <a:cs typeface="Browallia New" pitchFamily="34" charset="-34"/>
              </a:rPr>
              <a:t>Teori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. Jones (1995) m.fl.: De facto, Ja. ”</a:t>
            </a:r>
            <a:r>
              <a:rPr lang="da-DK" sz="2400" dirty="0" err="1" smtClean="0">
                <a:latin typeface="Calibri" pitchFamily="34" charset="0"/>
                <a:cs typeface="Browallia New" pitchFamily="34" charset="-34"/>
              </a:rPr>
              <a:t>Fishing-out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”: stadig flere forskere til at jage stadigt mere komplicerede innovationer for at fastholde vækst </a:t>
            </a:r>
            <a:r>
              <a:rPr lang="da-DK" sz="1800" dirty="0" smtClean="0">
                <a:latin typeface="Calibri" pitchFamily="34" charset="0"/>
                <a:cs typeface="Browallia New" pitchFamily="34" charset="-34"/>
              </a:rPr>
              <a:t>(mange teoretiske </a:t>
            </a:r>
            <a:r>
              <a:rPr lang="da-DK" sz="1800" dirty="0" smtClean="0">
                <a:latin typeface="Calibri" pitchFamily="34" charset="0"/>
                <a:cs typeface="Browallia New" pitchFamily="34" charset="-34"/>
              </a:rPr>
              <a:t>indvendinger; men lad nu det ligge)</a:t>
            </a:r>
          </a:p>
          <a:p>
            <a:pPr>
              <a:buFontTx/>
              <a:buChar char="•"/>
            </a:pPr>
            <a:endParaRPr lang="da-DK" sz="2400" dirty="0" smtClean="0">
              <a:latin typeface="Calibri" pitchFamily="34" charset="0"/>
              <a:cs typeface="Browallia New" pitchFamily="34" charset="-34"/>
            </a:endParaRPr>
          </a:p>
          <a:p>
            <a:pPr>
              <a:buFontTx/>
              <a:buChar char="•"/>
            </a:pPr>
            <a:r>
              <a:rPr lang="da-DK" sz="2400" u="sng" dirty="0" smtClean="0">
                <a:latin typeface="Calibri" pitchFamily="34" charset="0"/>
                <a:cs typeface="Browallia New" pitchFamily="34" charset="-34"/>
              </a:rPr>
              <a:t>Konsekvens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: Vedvarende (global) befolkningsvækst påkrævet for vedvarende vækst 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  <a:sym typeface="Wingdings" pitchFamily="2" charset="2"/>
              </a:rPr>
              <a:t>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 </a:t>
            </a:r>
            <a:r>
              <a:rPr lang="da-DK" sz="2400" i="1" dirty="0" smtClean="0">
                <a:latin typeface="Calibri" pitchFamily="34" charset="0"/>
                <a:cs typeface="Browallia New" pitchFamily="34" charset="-34"/>
              </a:rPr>
              <a:t>De facto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 grænser for vækst.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23528" y="1943100"/>
            <a:ext cx="8352928" cy="3505200"/>
          </a:xfrm>
        </p:spPr>
        <p:txBody>
          <a:bodyPr/>
          <a:lstStyle/>
          <a:p>
            <a:pPr>
              <a:buFontTx/>
              <a:buChar char="•"/>
            </a:pP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Selv </a:t>
            </a:r>
            <a:r>
              <a:rPr lang="da-DK" sz="2400" i="1" dirty="0" smtClean="0">
                <a:latin typeface="Calibri" pitchFamily="34" charset="0"/>
                <a:cs typeface="Browallia New" pitchFamily="34" charset="-34"/>
              </a:rPr>
              <a:t>forudsat 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tekniske fremskrift kan </a:t>
            </a:r>
            <a:r>
              <a:rPr lang="da-DK" sz="2400" b="1" dirty="0" smtClean="0">
                <a:latin typeface="Calibri" pitchFamily="34" charset="0"/>
                <a:cs typeface="Browallia New" pitchFamily="34" charset="-34"/>
              </a:rPr>
              <a:t>knappe </a:t>
            </a:r>
            <a:r>
              <a:rPr lang="da-DK" sz="2400" b="1" dirty="0" err="1" smtClean="0">
                <a:latin typeface="Calibri" pitchFamily="34" charset="0"/>
                <a:cs typeface="Browallia New" pitchFamily="34" charset="-34"/>
              </a:rPr>
              <a:t>naturresourcer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 sætte grænser for vækst</a:t>
            </a:r>
          </a:p>
          <a:p>
            <a:pPr>
              <a:buFontTx/>
              <a:buChar char="•"/>
            </a:pPr>
            <a:endParaRPr lang="da-DK" sz="2400" dirty="0" smtClean="0">
              <a:latin typeface="Calibri" pitchFamily="34" charset="0"/>
              <a:cs typeface="Browallia New" pitchFamily="34" charset="-34"/>
            </a:endParaRPr>
          </a:p>
          <a:p>
            <a:pPr>
              <a:buFontTx/>
              <a:buChar char="•"/>
            </a:pPr>
            <a:r>
              <a:rPr lang="da-DK" sz="2400" u="sng" dirty="0" smtClean="0">
                <a:latin typeface="Calibri" pitchFamily="34" charset="0"/>
                <a:cs typeface="Browallia New" pitchFamily="34" charset="-34"/>
              </a:rPr>
              <a:t>Teori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. Om væksten er begrænset eller ej afhænger af hvor ”let” det er at </a:t>
            </a:r>
            <a:r>
              <a:rPr lang="da-DK" sz="2400" dirty="0" err="1" smtClean="0">
                <a:latin typeface="Calibri" pitchFamily="34" charset="0"/>
                <a:cs typeface="Browallia New" pitchFamily="34" charset="-34"/>
              </a:rPr>
              <a:t>substitutere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 ”naturkapital” for ”menneskeskabt kapital” (maskiner; humankapital i bred forstand). </a:t>
            </a:r>
          </a:p>
          <a:p>
            <a:pPr>
              <a:buFontTx/>
              <a:buChar char="•"/>
            </a:pPr>
            <a:endParaRPr lang="da-DK" sz="2400" dirty="0" smtClean="0">
              <a:latin typeface="Calibri" pitchFamily="34" charset="0"/>
              <a:cs typeface="Browallia New" pitchFamily="34" charset="-34"/>
            </a:endParaRPr>
          </a:p>
          <a:p>
            <a:pPr>
              <a:buFontTx/>
              <a:buChar char="•"/>
            </a:pPr>
            <a:r>
              <a:rPr lang="da-DK" sz="2400" u="sng" dirty="0" smtClean="0">
                <a:latin typeface="Calibri" pitchFamily="34" charset="0"/>
                <a:cs typeface="Browallia New" pitchFamily="34" charset="-34"/>
              </a:rPr>
              <a:t>Konsekvens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: Hvis ”svært” 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(”substitutionselasticitet ”&lt; 1): </a:t>
            </a:r>
            <a:r>
              <a:rPr lang="da-DK" sz="2400" dirty="0" smtClean="0">
                <a:latin typeface="Calibri" pitchFamily="34" charset="0"/>
                <a:cs typeface="Browallia New" pitchFamily="34" charset="-34"/>
              </a:rPr>
              <a:t>Nul vækst på langt sigt.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 smtClean="0">
              <a:latin typeface="Cambria" pitchFamily="18" charset="0"/>
            </a:endParaRPr>
          </a:p>
          <a:p>
            <a:endParaRPr lang="da-DK" dirty="0" smtClean="0">
              <a:latin typeface="Cambria" pitchFamily="18" charset="0"/>
            </a:endParaRPr>
          </a:p>
          <a:p>
            <a:endParaRPr lang="da-DK" dirty="0" smtClean="0">
              <a:latin typeface="Cambria" pitchFamily="18" charset="0"/>
            </a:endParaRPr>
          </a:p>
          <a:p>
            <a:pPr algn="ctr"/>
            <a:r>
              <a:rPr lang="da-DK" sz="2500" b="1" dirty="0" smtClean="0">
                <a:latin typeface="Calibri" pitchFamily="34" charset="0"/>
                <a:cs typeface="Browallia New" pitchFamily="34" charset="-34"/>
              </a:rPr>
              <a:t>Er grænserne ved at være nået?</a:t>
            </a:r>
            <a:endParaRPr lang="da-DK" sz="25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640960" cy="172819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a-DK" sz="2200" b="1" dirty="0" smtClean="0">
                <a:latin typeface="Calibri" pitchFamily="34" charset="0"/>
                <a:cs typeface="Browallia New" pitchFamily="34" charset="-34"/>
              </a:rPr>
              <a:t>Forudsætning 1: Fortsat </a:t>
            </a:r>
            <a:r>
              <a:rPr lang="da-DK" sz="2200" b="1" dirty="0" err="1" smtClean="0">
                <a:latin typeface="Calibri" pitchFamily="34" charset="0"/>
                <a:cs typeface="Browallia New" pitchFamily="34" charset="-34"/>
              </a:rPr>
              <a:t>vidensakkumulation</a:t>
            </a: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. Foreløbig masser af plads til øget </a:t>
            </a:r>
            <a:r>
              <a:rPr lang="da-DK" sz="2200" i="1" dirty="0" smtClean="0">
                <a:latin typeface="Calibri" pitchFamily="34" charset="0"/>
                <a:cs typeface="Browallia New" pitchFamily="34" charset="-34"/>
              </a:rPr>
              <a:t>andel</a:t>
            </a: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 af arbejdsstyrken i ”</a:t>
            </a:r>
            <a:r>
              <a:rPr lang="da-DK" sz="2200" dirty="0" err="1" smtClean="0">
                <a:latin typeface="Calibri" pitchFamily="34" charset="0"/>
                <a:cs typeface="Browallia New" pitchFamily="34" charset="-34"/>
              </a:rPr>
              <a:t>videnskabende</a:t>
            </a: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 erhverv” og dermed vækst i </a:t>
            </a:r>
            <a:r>
              <a:rPr lang="da-DK" sz="2200" dirty="0" err="1" smtClean="0">
                <a:latin typeface="Calibri" pitchFamily="34" charset="0"/>
                <a:cs typeface="Browallia New" pitchFamily="34" charset="-34"/>
              </a:rPr>
              <a:t>FoU</a:t>
            </a:r>
            <a:r>
              <a:rPr lang="da-DK" sz="2200" dirty="0" smtClean="0">
                <a:latin typeface="Calibri" pitchFamily="34" charset="0"/>
                <a:cs typeface="Browallia New" pitchFamily="34" charset="-34"/>
              </a:rPr>
              <a:t> personale</a:t>
            </a:r>
          </a:p>
          <a:p>
            <a:pPr>
              <a:buFont typeface="Arial" pitchFamily="34" charset="0"/>
              <a:buChar char="•"/>
            </a:pPr>
            <a:endParaRPr lang="da-DK" sz="2200" dirty="0" smtClean="0">
              <a:latin typeface="Calibri" pitchFamily="34" charset="0"/>
              <a:cs typeface="Browallia New" pitchFamily="34" charset="-34"/>
            </a:endParaRPr>
          </a:p>
          <a:p>
            <a:endParaRPr lang="da-DK" sz="2000" dirty="0" smtClean="0">
              <a:latin typeface="Calibri" pitchFamily="34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2195736" y="2780928"/>
          <a:ext cx="4896544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mf UK">
  <a:themeElements>
    <a:clrScheme name="">
      <a:dk1>
        <a:srgbClr val="6E6E6F"/>
      </a:dk1>
      <a:lt1>
        <a:srgbClr val="FCEBE8"/>
      </a:lt1>
      <a:dk2>
        <a:srgbClr val="6E6E6F"/>
      </a:dk2>
      <a:lt2>
        <a:srgbClr val="6E6E6F"/>
      </a:lt2>
      <a:accent1>
        <a:srgbClr val="E13818"/>
      </a:accent1>
      <a:accent2>
        <a:srgbClr val="E76C46"/>
      </a:accent2>
      <a:accent3>
        <a:srgbClr val="FDF3F2"/>
      </a:accent3>
      <a:accent4>
        <a:srgbClr val="5D5D5E"/>
      </a:accent4>
      <a:accent5>
        <a:srgbClr val="EEAEAB"/>
      </a:accent5>
      <a:accent6>
        <a:srgbClr val="D1613F"/>
      </a:accent6>
      <a:hlink>
        <a:srgbClr val="EFA07D"/>
      </a:hlink>
      <a:folHlink>
        <a:srgbClr val="F7D1BE"/>
      </a:folHlink>
    </a:clrScheme>
    <a:fontScheme name="Samf U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f UK 1">
        <a:dk1>
          <a:srgbClr val="6E6E6F"/>
        </a:dk1>
        <a:lt1>
          <a:srgbClr val="E1E7F1"/>
        </a:lt1>
        <a:dk2>
          <a:srgbClr val="6E6E6F"/>
        </a:dk2>
        <a:lt2>
          <a:srgbClr val="6E6E6F"/>
        </a:lt2>
        <a:accent1>
          <a:srgbClr val="365CA3"/>
        </a:accent1>
        <a:accent2>
          <a:srgbClr val="6885BA"/>
        </a:accent2>
        <a:accent3>
          <a:srgbClr val="EEF1F7"/>
        </a:accent3>
        <a:accent4>
          <a:srgbClr val="5D5D5E"/>
        </a:accent4>
        <a:accent5>
          <a:srgbClr val="AEB5CE"/>
        </a:accent5>
        <a:accent6>
          <a:srgbClr val="5E78A8"/>
        </a:accent6>
        <a:hlink>
          <a:srgbClr val="9AAFD1"/>
        </a:hlink>
        <a:folHlink>
          <a:srgbClr val="CDD6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G:\_Kunder\Fakulteter og Institutter\Samfundsvidenskab\Øk Inst\new powerpoint\SAM_skabeloner\Samf UK\Samf UK.pot</Template>
  <TotalTime>8120</TotalTime>
  <Words>489</Words>
  <Application>Microsoft Office PowerPoint</Application>
  <PresentationFormat>On-screen Show (4:3)</PresentationFormat>
  <Paragraphs>91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Samf UK</vt:lpstr>
      <vt:lpstr>Er Malthus tilbage? - er grænsen for vækst nået?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Københavns Universitet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Velfærdsreformer: Hvad? Hvorfor? Hvordan?</dc:title>
  <dc:creator>install</dc:creator>
  <cp:lastModifiedBy>okocd</cp:lastModifiedBy>
  <cp:revision>598</cp:revision>
  <dcterms:created xsi:type="dcterms:W3CDTF">2005-07-15T13:21:13Z</dcterms:created>
  <dcterms:modified xsi:type="dcterms:W3CDTF">2012-12-14T07:23:11Z</dcterms:modified>
</cp:coreProperties>
</file>